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1" r:id="rId1"/>
    <p:sldMasterId id="2147483768" r:id="rId2"/>
    <p:sldMasterId id="2147483776" r:id="rId3"/>
    <p:sldMasterId id="2147483791" r:id="rId4"/>
  </p:sldMasterIdLst>
  <p:notesMasterIdLst>
    <p:notesMasterId r:id="rId12"/>
  </p:notesMasterIdLst>
  <p:handoutMasterIdLst>
    <p:handoutMasterId r:id="rId13"/>
  </p:handoutMasterIdLst>
  <p:sldIdLst>
    <p:sldId id="258" r:id="rId5"/>
    <p:sldId id="256" r:id="rId6"/>
    <p:sldId id="274" r:id="rId7"/>
    <p:sldId id="288" r:id="rId8"/>
    <p:sldId id="278" r:id="rId9"/>
    <p:sldId id="286" r:id="rId10"/>
    <p:sldId id="290" r:id="rId11"/>
  </p:sldIdLst>
  <p:sldSz cx="12192000" cy="6858000"/>
  <p:notesSz cx="6858000" cy="9144000"/>
  <p:embeddedFontLst>
    <p:embeddedFont>
      <p:font typeface="Arial Black" panose="020B0A04020102020204" pitchFamily="34" charset="0"/>
      <p:bold r:id="rId14"/>
    </p:embeddedFont>
    <p:embeddedFont>
      <p:font typeface="Blanco" panose="020A0503060703040403" pitchFamily="18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" id="{97F34335-92A3-42B4-AA18-10B9250F35B7}">
          <p14:sldIdLst>
            <p14:sldId id="258"/>
            <p14:sldId id="256"/>
            <p14:sldId id="274"/>
            <p14:sldId id="288"/>
            <p14:sldId id="278"/>
            <p14:sldId id="286"/>
            <p14:sldId id="290"/>
          </p14:sldIdLst>
        </p14:section>
      </p14:sectionLst>
    </p:ext>
    <p:ext uri="{EFAFB233-063F-42B5-8137-9DF3F51BA10A}">
      <p15:sldGuideLst xmlns:p15="http://schemas.microsoft.com/office/powerpoint/2012/main">
        <p15:guide id="1" pos="4951" userDrawn="1">
          <p15:clr>
            <a:srgbClr val="A4A3A4"/>
          </p15:clr>
        </p15:guide>
        <p15:guide id="2" pos="5110" userDrawn="1">
          <p15:clr>
            <a:srgbClr val="A4A3A4"/>
          </p15:clr>
        </p15:guide>
        <p15:guide id="3" pos="7333" userDrawn="1">
          <p15:clr>
            <a:srgbClr val="A4A3A4"/>
          </p15:clr>
        </p15:guide>
        <p15:guide id="4" orient="horz" pos="309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F0FF"/>
    <a:srgbClr val="EFF8FF"/>
    <a:srgbClr val="F5F5F5"/>
    <a:srgbClr val="006EC8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34" autoAdjust="0"/>
  </p:normalViewPr>
  <p:slideViewPr>
    <p:cSldViewPr snapToGrid="0">
      <p:cViewPr varScale="1">
        <p:scale>
          <a:sx n="76" d="100"/>
          <a:sy n="76" d="100"/>
        </p:scale>
        <p:origin x="678" y="84"/>
      </p:cViewPr>
      <p:guideLst>
        <p:guide pos="4951"/>
        <p:guide pos="5110"/>
        <p:guide pos="7333"/>
        <p:guide orient="horz" pos="309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391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48BD9-70F0-48F3-A5BC-6E02E41B5C2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8EBD8-DC14-427D-A514-F41ADCB4AF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7B6FB9-BAA9-4610-A89A-8C35D6B3D0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531432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g>
</file>

<file path=ppt/media/image2.png>
</file>

<file path=ppt/media/image3.jp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06079-7153-4A90-8B3D-87BBE9EC40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024304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E4EFC-E6CE-43D7-9E25-33345BD38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+mj-lt"/>
              <a:buAutoNum type="arabicPeriod"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577EE9-F1E0-4175-8867-2C42A07779DD}"/>
              </a:ext>
            </a:extLst>
          </p:cNvPr>
          <p:cNvSpPr txBox="1"/>
          <p:nvPr userDrawn="1"/>
        </p:nvSpPr>
        <p:spPr>
          <a:xfrm>
            <a:off x="432000" y="428400"/>
            <a:ext cx="7073700" cy="460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en-GB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Agenda</a:t>
            </a:r>
            <a:endParaRPr lang="en-AU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48784-C956-4D81-9303-F389BDBC23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00" y="6491595"/>
            <a:ext cx="7394400" cy="24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377" rtl="0" eaLnBrk="1" latinLnBrk="0" hangingPunct="1">
              <a:defRPr lang="en-US" sz="1000" kern="1200" smtClean="0">
                <a:solidFill>
                  <a:srgbClr val="A6A6A6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</a:lstStyle>
          <a:p>
            <a:r>
              <a:rPr lang="en-US"/>
              <a:t>NZCVS - Family Violence IDI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242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(Sydney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DF2B2838-85EA-4356-B1B2-3A7AB5C9DD2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46895" y="3644628"/>
            <a:ext cx="5216480" cy="17136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4D4F9B-3D03-4DAA-940D-E68018EB468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6895" y="1214004"/>
            <a:ext cx="5216480" cy="17136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BD75A4-52DE-498D-9178-B70D977584CD}"/>
              </a:ext>
            </a:extLst>
          </p:cNvPr>
          <p:cNvSpPr txBox="1"/>
          <p:nvPr userDrawn="1"/>
        </p:nvSpPr>
        <p:spPr>
          <a:xfrm>
            <a:off x="-15658" y="0"/>
            <a:ext cx="3928188" cy="6858000"/>
          </a:xfrm>
          <a:prstGeom prst="rect">
            <a:avLst/>
          </a:prstGeom>
          <a:solidFill>
            <a:srgbClr val="006EC8"/>
          </a:solidFill>
        </p:spPr>
        <p:txBody>
          <a:bodyPr wrap="square" rtlCol="0">
            <a:noAutofit/>
          </a:bodyPr>
          <a:lstStyle/>
          <a:p>
            <a:endParaRPr lang="en-US" sz="135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35FE47-B832-46AF-9718-420A971F82C3}"/>
              </a:ext>
            </a:extLst>
          </p:cNvPr>
          <p:cNvSpPr txBox="1"/>
          <p:nvPr userDrawn="1"/>
        </p:nvSpPr>
        <p:spPr>
          <a:xfrm>
            <a:off x="432000" y="2742292"/>
            <a:ext cx="28197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Sydney</a:t>
            </a:r>
          </a:p>
          <a:p>
            <a:r>
              <a:rPr lang="en-GB" dirty="0">
                <a:solidFill>
                  <a:schemeClr val="bg1"/>
                </a:solidFill>
              </a:rPr>
              <a:t>Level 22</a:t>
            </a:r>
          </a:p>
          <a:p>
            <a:r>
              <a:rPr lang="en-GB" dirty="0">
                <a:solidFill>
                  <a:schemeClr val="bg1"/>
                </a:solidFill>
              </a:rPr>
              <a:t>45 Clarence Street</a:t>
            </a:r>
          </a:p>
          <a:p>
            <a:r>
              <a:rPr lang="en-GB" dirty="0">
                <a:solidFill>
                  <a:schemeClr val="bg1"/>
                </a:solidFill>
              </a:rPr>
              <a:t>Sydney NSW 2000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1600" b="1" noProof="0" dirty="0">
                <a:solidFill>
                  <a:schemeClr val="bg1"/>
                </a:solidFill>
              </a:rPr>
              <a:t>www.taylorfry.com.au</a:t>
            </a:r>
          </a:p>
        </p:txBody>
      </p:sp>
      <p:sp>
        <p:nvSpPr>
          <p:cNvPr id="25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4352470" y="1218294"/>
            <a:ext cx="1754485" cy="171201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37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4352470" y="3661398"/>
            <a:ext cx="1754485" cy="171201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390D59-AA14-42DD-BDF6-79FDC587C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67948" y="766739"/>
            <a:ext cx="1638819" cy="98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306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(Melbourn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BD75A4-52DE-498D-9178-B70D977584CD}"/>
              </a:ext>
            </a:extLst>
          </p:cNvPr>
          <p:cNvSpPr txBox="1"/>
          <p:nvPr userDrawn="1"/>
        </p:nvSpPr>
        <p:spPr>
          <a:xfrm>
            <a:off x="-15658" y="0"/>
            <a:ext cx="3928188" cy="6858000"/>
          </a:xfrm>
          <a:prstGeom prst="rect">
            <a:avLst/>
          </a:prstGeom>
          <a:solidFill>
            <a:srgbClr val="006EC8"/>
          </a:solidFill>
        </p:spPr>
        <p:txBody>
          <a:bodyPr wrap="square" rtlCol="0">
            <a:noAutofit/>
          </a:bodyPr>
          <a:lstStyle/>
          <a:p>
            <a:endParaRPr lang="en-US" sz="135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35FE47-B832-46AF-9718-420A971F82C3}"/>
              </a:ext>
            </a:extLst>
          </p:cNvPr>
          <p:cNvSpPr txBox="1"/>
          <p:nvPr userDrawn="1"/>
        </p:nvSpPr>
        <p:spPr>
          <a:xfrm>
            <a:off x="432000" y="2742292"/>
            <a:ext cx="281974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Melbourne</a:t>
            </a:r>
          </a:p>
          <a:p>
            <a:r>
              <a:rPr lang="en-US" dirty="0">
                <a:solidFill>
                  <a:schemeClr val="bg1"/>
                </a:solidFill>
              </a:rPr>
              <a:t>Level 27</a:t>
            </a:r>
          </a:p>
          <a:p>
            <a:r>
              <a:rPr lang="en-US" dirty="0">
                <a:solidFill>
                  <a:schemeClr val="bg1"/>
                </a:solidFill>
              </a:rPr>
              <a:t>459 Collins Street</a:t>
            </a:r>
          </a:p>
          <a:p>
            <a:r>
              <a:rPr lang="en-US" dirty="0">
                <a:solidFill>
                  <a:schemeClr val="bg1"/>
                </a:solidFill>
              </a:rPr>
              <a:t>Melbourne VIC 3000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1600" b="1" noProof="0" dirty="0">
                <a:solidFill>
                  <a:schemeClr val="bg1"/>
                </a:solidFill>
              </a:rPr>
              <a:t>www.taylorfry.com.au</a:t>
            </a:r>
          </a:p>
        </p:txBody>
      </p:sp>
      <p:sp>
        <p:nvSpPr>
          <p:cNvPr id="25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4352470" y="1218294"/>
            <a:ext cx="1754485" cy="171201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37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4352470" y="3661398"/>
            <a:ext cx="1754485" cy="171201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390D59-AA14-42DD-BDF6-79FDC587C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67948" y="766739"/>
            <a:ext cx="1638819" cy="980228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43AF8448-CE45-493F-B19D-A6AEBF51E4F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46895" y="3644628"/>
            <a:ext cx="5216480" cy="17136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3376BF3-AD89-4D3F-999B-A97E064539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6895" y="1214004"/>
            <a:ext cx="5216480" cy="17136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i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</p:spTree>
    <p:extLst>
      <p:ext uri="{BB962C8B-B14F-4D97-AF65-F5344CB8AC3E}">
        <p14:creationId xmlns:p14="http://schemas.microsoft.com/office/powerpoint/2010/main" val="927194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(Wellingto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BD75A4-52DE-498D-9178-B70D977584CD}"/>
              </a:ext>
            </a:extLst>
          </p:cNvPr>
          <p:cNvSpPr txBox="1"/>
          <p:nvPr userDrawn="1"/>
        </p:nvSpPr>
        <p:spPr>
          <a:xfrm>
            <a:off x="-15658" y="0"/>
            <a:ext cx="3928188" cy="6858000"/>
          </a:xfrm>
          <a:prstGeom prst="rect">
            <a:avLst/>
          </a:prstGeom>
          <a:solidFill>
            <a:srgbClr val="006EC8"/>
          </a:solidFill>
        </p:spPr>
        <p:txBody>
          <a:bodyPr wrap="square" rtlCol="0">
            <a:noAutofit/>
          </a:bodyPr>
          <a:lstStyle/>
          <a:p>
            <a:endParaRPr lang="en-US" sz="135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35FE47-B832-46AF-9718-420A971F82C3}"/>
              </a:ext>
            </a:extLst>
          </p:cNvPr>
          <p:cNvSpPr txBox="1"/>
          <p:nvPr userDrawn="1"/>
        </p:nvSpPr>
        <p:spPr>
          <a:xfrm>
            <a:off x="432000" y="2742292"/>
            <a:ext cx="281974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Wellington</a:t>
            </a:r>
          </a:p>
          <a:p>
            <a:r>
              <a:rPr lang="en-US" dirty="0">
                <a:solidFill>
                  <a:schemeClr val="bg1"/>
                </a:solidFill>
              </a:rPr>
              <a:t>Level 3</a:t>
            </a:r>
          </a:p>
          <a:p>
            <a:r>
              <a:rPr lang="en-US" dirty="0">
                <a:solidFill>
                  <a:schemeClr val="bg1"/>
                </a:solidFill>
              </a:rPr>
              <a:t>166 Featherston Street</a:t>
            </a:r>
          </a:p>
          <a:p>
            <a:r>
              <a:rPr lang="en-US" dirty="0">
                <a:solidFill>
                  <a:schemeClr val="bg1"/>
                </a:solidFill>
              </a:rPr>
              <a:t>Wellington 6011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1600" b="1" noProof="0" dirty="0">
                <a:solidFill>
                  <a:schemeClr val="bg1"/>
                </a:solidFill>
              </a:rPr>
              <a:t>www.taylorfry.co.nz</a:t>
            </a:r>
          </a:p>
        </p:txBody>
      </p:sp>
      <p:sp>
        <p:nvSpPr>
          <p:cNvPr id="25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4352470" y="1218294"/>
            <a:ext cx="1754485" cy="171201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37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4352470" y="3661398"/>
            <a:ext cx="1754485" cy="171201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390D59-AA14-42DD-BDF6-79FDC587C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67948" y="766739"/>
            <a:ext cx="1638819" cy="980228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F3DD13A8-4F2D-4906-819B-599D1B9B6C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46895" y="3644628"/>
            <a:ext cx="5216480" cy="17136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83165E8-B846-4DAF-8A3E-90315686316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6895" y="1214004"/>
            <a:ext cx="5216480" cy="17136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</p:spTree>
    <p:extLst>
      <p:ext uri="{BB962C8B-B14F-4D97-AF65-F5344CB8AC3E}">
        <p14:creationId xmlns:p14="http://schemas.microsoft.com/office/powerpoint/2010/main" val="3122755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_4 people (Sydney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BD75A4-52DE-498D-9178-B70D977584CD}"/>
              </a:ext>
            </a:extLst>
          </p:cNvPr>
          <p:cNvSpPr txBox="1"/>
          <p:nvPr userDrawn="1"/>
        </p:nvSpPr>
        <p:spPr>
          <a:xfrm>
            <a:off x="-15658" y="0"/>
            <a:ext cx="3928188" cy="6858000"/>
          </a:xfrm>
          <a:prstGeom prst="rect">
            <a:avLst/>
          </a:prstGeom>
          <a:solidFill>
            <a:srgbClr val="006EC8"/>
          </a:solidFill>
        </p:spPr>
        <p:txBody>
          <a:bodyPr wrap="square" rtlCol="0">
            <a:noAutofit/>
          </a:bodyPr>
          <a:lstStyle/>
          <a:p>
            <a:endParaRPr lang="en-US" sz="135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35FE47-B832-46AF-9718-420A971F82C3}"/>
              </a:ext>
            </a:extLst>
          </p:cNvPr>
          <p:cNvSpPr txBox="1"/>
          <p:nvPr userDrawn="1"/>
        </p:nvSpPr>
        <p:spPr>
          <a:xfrm>
            <a:off x="432000" y="2742292"/>
            <a:ext cx="28197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Sydney</a:t>
            </a:r>
          </a:p>
          <a:p>
            <a:r>
              <a:rPr lang="en-GB" dirty="0">
                <a:solidFill>
                  <a:schemeClr val="bg1"/>
                </a:solidFill>
              </a:rPr>
              <a:t>Level 22</a:t>
            </a:r>
          </a:p>
          <a:p>
            <a:r>
              <a:rPr lang="en-GB" dirty="0">
                <a:solidFill>
                  <a:schemeClr val="bg1"/>
                </a:solidFill>
              </a:rPr>
              <a:t>45 Clarence Street</a:t>
            </a:r>
          </a:p>
          <a:p>
            <a:r>
              <a:rPr lang="en-GB" dirty="0">
                <a:solidFill>
                  <a:schemeClr val="bg1"/>
                </a:solidFill>
              </a:rPr>
              <a:t>Sydney NSW 2000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1600" b="1" noProof="0" dirty="0">
                <a:solidFill>
                  <a:schemeClr val="bg1"/>
                </a:solidFill>
              </a:rPr>
              <a:t>www.taylorfry.com.au</a:t>
            </a:r>
          </a:p>
        </p:txBody>
      </p:sp>
      <p:sp>
        <p:nvSpPr>
          <p:cNvPr id="25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4352469" y="428596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37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4352469" y="1930105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390D59-AA14-42DD-BDF6-79FDC587C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67948" y="766739"/>
            <a:ext cx="1638819" cy="980228"/>
          </a:xfrm>
          <a:prstGeom prst="rect">
            <a:avLst/>
          </a:prstGeom>
        </p:spPr>
      </p:pic>
      <p:sp>
        <p:nvSpPr>
          <p:cNvPr id="10" name="Picture Placeholder 23">
            <a:extLst>
              <a:ext uri="{FF2B5EF4-FFF2-40B4-BE49-F238E27FC236}">
                <a16:creationId xmlns:a16="http://schemas.microsoft.com/office/drawing/2014/main" id="{E3DA1C39-3998-4244-89C8-B26B92E1B2D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352469" y="3431614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B5D0B368-B3DA-4432-9AE3-881EFC576A9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52469" y="4933122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57125B1-600A-4FE3-A1E5-8F282B5C23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3520" y="1930105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8EFD787-72D8-4FC3-9503-0D143FD242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3520" y="428596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486731B9-9E88-47B4-92EE-86818A8D4EE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43520" y="3431614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D36B958E-2357-4E54-95F8-840D9F212AA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43520" y="4933122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</p:spTree>
    <p:extLst>
      <p:ext uri="{BB962C8B-B14F-4D97-AF65-F5344CB8AC3E}">
        <p14:creationId xmlns:p14="http://schemas.microsoft.com/office/powerpoint/2010/main" val="14989920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_4 people (Melbourn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BD75A4-52DE-498D-9178-B70D977584CD}"/>
              </a:ext>
            </a:extLst>
          </p:cNvPr>
          <p:cNvSpPr txBox="1"/>
          <p:nvPr userDrawn="1"/>
        </p:nvSpPr>
        <p:spPr>
          <a:xfrm>
            <a:off x="-15658" y="0"/>
            <a:ext cx="3928188" cy="6858000"/>
          </a:xfrm>
          <a:prstGeom prst="rect">
            <a:avLst/>
          </a:prstGeom>
          <a:solidFill>
            <a:srgbClr val="006EC8"/>
          </a:solidFill>
        </p:spPr>
        <p:txBody>
          <a:bodyPr wrap="square" rtlCol="0">
            <a:noAutofit/>
          </a:bodyPr>
          <a:lstStyle/>
          <a:p>
            <a:endParaRPr lang="en-US" sz="135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35FE47-B832-46AF-9718-420A971F82C3}"/>
              </a:ext>
            </a:extLst>
          </p:cNvPr>
          <p:cNvSpPr txBox="1"/>
          <p:nvPr userDrawn="1"/>
        </p:nvSpPr>
        <p:spPr>
          <a:xfrm>
            <a:off x="432000" y="2742292"/>
            <a:ext cx="281974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Melbourne</a:t>
            </a:r>
          </a:p>
          <a:p>
            <a:r>
              <a:rPr lang="en-US" dirty="0">
                <a:solidFill>
                  <a:schemeClr val="bg1"/>
                </a:solidFill>
              </a:rPr>
              <a:t>Level 27</a:t>
            </a:r>
          </a:p>
          <a:p>
            <a:r>
              <a:rPr lang="en-US" dirty="0">
                <a:solidFill>
                  <a:schemeClr val="bg1"/>
                </a:solidFill>
              </a:rPr>
              <a:t>459 Collins Street</a:t>
            </a:r>
          </a:p>
          <a:p>
            <a:r>
              <a:rPr lang="en-US" dirty="0">
                <a:solidFill>
                  <a:schemeClr val="bg1"/>
                </a:solidFill>
              </a:rPr>
              <a:t>Melbourne VIC 3000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1600" b="1" noProof="0" dirty="0">
                <a:solidFill>
                  <a:schemeClr val="bg1"/>
                </a:solidFill>
              </a:rPr>
              <a:t>www.taylorfry.com.au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390D59-AA14-42DD-BDF6-79FDC587C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67948" y="766739"/>
            <a:ext cx="1638819" cy="980228"/>
          </a:xfrm>
          <a:prstGeom prst="rect">
            <a:avLst/>
          </a:prstGeom>
        </p:spPr>
      </p:pic>
      <p:sp>
        <p:nvSpPr>
          <p:cNvPr id="15" name="Picture Placeholder 23">
            <a:extLst>
              <a:ext uri="{FF2B5EF4-FFF2-40B4-BE49-F238E27FC236}">
                <a16:creationId xmlns:a16="http://schemas.microsoft.com/office/drawing/2014/main" id="{5822F254-1834-4AA2-BE8D-EB389D8657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52469" y="428596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16" name="Picture Placeholder 23">
            <a:extLst>
              <a:ext uri="{FF2B5EF4-FFF2-40B4-BE49-F238E27FC236}">
                <a16:creationId xmlns:a16="http://schemas.microsoft.com/office/drawing/2014/main" id="{CEE8D335-0CD4-4807-8D95-8D588675F34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352469" y="1930105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2209DC30-F733-4DFA-B5DD-7F221D2C48A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352469" y="3431614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B00FC84F-C25B-4710-B00A-CF439AD57DA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52469" y="4933122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C33C916-4B4A-4FDE-8056-D5060B8BE7D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3520" y="1930105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B88E8C93-F759-47E0-8289-782E9512371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3520" y="428596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6505C858-E312-4107-9710-5D5F592C88E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43520" y="3431614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3251F08E-3166-4682-9F0C-9DA57656E83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43520" y="4933122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</p:spTree>
    <p:extLst>
      <p:ext uri="{BB962C8B-B14F-4D97-AF65-F5344CB8AC3E}">
        <p14:creationId xmlns:p14="http://schemas.microsoft.com/office/powerpoint/2010/main" val="23087984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_4 people (Wellington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BD75A4-52DE-498D-9178-B70D977584CD}"/>
              </a:ext>
            </a:extLst>
          </p:cNvPr>
          <p:cNvSpPr txBox="1"/>
          <p:nvPr userDrawn="1"/>
        </p:nvSpPr>
        <p:spPr>
          <a:xfrm>
            <a:off x="-15658" y="0"/>
            <a:ext cx="3928188" cy="6858000"/>
          </a:xfrm>
          <a:prstGeom prst="rect">
            <a:avLst/>
          </a:prstGeom>
          <a:solidFill>
            <a:srgbClr val="006EC8"/>
          </a:solidFill>
        </p:spPr>
        <p:txBody>
          <a:bodyPr wrap="square" rtlCol="0">
            <a:noAutofit/>
          </a:bodyPr>
          <a:lstStyle/>
          <a:p>
            <a:endParaRPr lang="en-US" sz="135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35FE47-B832-46AF-9718-420A971F82C3}"/>
              </a:ext>
            </a:extLst>
          </p:cNvPr>
          <p:cNvSpPr txBox="1"/>
          <p:nvPr userDrawn="1"/>
        </p:nvSpPr>
        <p:spPr>
          <a:xfrm>
            <a:off x="432000" y="2742292"/>
            <a:ext cx="281974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Wellington</a:t>
            </a:r>
          </a:p>
          <a:p>
            <a:r>
              <a:rPr lang="en-US" dirty="0">
                <a:solidFill>
                  <a:schemeClr val="bg1"/>
                </a:solidFill>
              </a:rPr>
              <a:t>Level 3</a:t>
            </a:r>
          </a:p>
          <a:p>
            <a:r>
              <a:rPr lang="en-US" dirty="0">
                <a:solidFill>
                  <a:schemeClr val="bg1"/>
                </a:solidFill>
              </a:rPr>
              <a:t>166 Featherston Street</a:t>
            </a:r>
          </a:p>
          <a:p>
            <a:r>
              <a:rPr lang="en-US" dirty="0">
                <a:solidFill>
                  <a:schemeClr val="bg1"/>
                </a:solidFill>
              </a:rPr>
              <a:t>Wellington 6011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1600" b="1" noProof="0" dirty="0">
                <a:solidFill>
                  <a:schemeClr val="bg1"/>
                </a:solidFill>
              </a:rPr>
              <a:t>www.taylorfry.co.nz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390D59-AA14-42DD-BDF6-79FDC587C1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67948" y="766739"/>
            <a:ext cx="1638819" cy="980228"/>
          </a:xfrm>
          <a:prstGeom prst="rect">
            <a:avLst/>
          </a:prstGeom>
        </p:spPr>
      </p:pic>
      <p:sp>
        <p:nvSpPr>
          <p:cNvPr id="15" name="Picture Placeholder 23">
            <a:extLst>
              <a:ext uri="{FF2B5EF4-FFF2-40B4-BE49-F238E27FC236}">
                <a16:creationId xmlns:a16="http://schemas.microsoft.com/office/drawing/2014/main" id="{F7B77D3E-601F-43EC-8A0F-9D3F76B5C6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52469" y="428596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16" name="Picture Placeholder 23">
            <a:extLst>
              <a:ext uri="{FF2B5EF4-FFF2-40B4-BE49-F238E27FC236}">
                <a16:creationId xmlns:a16="http://schemas.microsoft.com/office/drawing/2014/main" id="{4E3A2AC0-E137-4AD0-A7D3-19B911DE285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352469" y="1930105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3BB0F2AD-EE6B-4CBA-B177-85C55FA05C2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352469" y="3431614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24C3B05E-D3C9-4113-B34A-9F011CA1C3B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52469" y="4933122"/>
            <a:ext cx="1440000" cy="144000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Blanco" panose="020A0503060703040403" pitchFamily="18" charset="0"/>
              </a:defRPr>
            </a:lvl1pPr>
          </a:lstStyle>
          <a:p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AC084515-8668-42C1-A7DE-A4A8593E42D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3520" y="1930105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95AC1774-DF83-4354-839E-BE0A740A7BD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3520" y="428596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60A9718C-3966-4D8D-8789-D8F5EED4577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43520" y="3431614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746AE226-2A8E-40A3-91A7-D3D8F51BF81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43520" y="4933122"/>
            <a:ext cx="5216480" cy="1440000"/>
          </a:xfrm>
        </p:spPr>
        <p:txBody>
          <a:bodyPr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>
              <a:spcBef>
                <a:spcPts val="40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Type your Name and Surname, press ENTER then press SHIFT + ALT + right arrow together to move to the next text level. Add your email, position and contact number on separate lines</a:t>
            </a:r>
          </a:p>
          <a:p>
            <a:pPr lvl="1"/>
            <a:r>
              <a:rPr lang="en-US" dirty="0"/>
              <a:t>name.surname@taylorfry.com.au</a:t>
            </a:r>
          </a:p>
          <a:p>
            <a:pPr lvl="2"/>
            <a:r>
              <a:rPr lang="en-US" dirty="0"/>
              <a:t>Position</a:t>
            </a:r>
          </a:p>
          <a:p>
            <a:pPr lvl="3"/>
            <a:r>
              <a:rPr lang="en-US" dirty="0"/>
              <a:t>Contact number</a:t>
            </a:r>
          </a:p>
        </p:txBody>
      </p:sp>
    </p:spTree>
    <p:extLst>
      <p:ext uri="{BB962C8B-B14F-4D97-AF65-F5344CB8AC3E}">
        <p14:creationId xmlns:p14="http://schemas.microsoft.com/office/powerpoint/2010/main" val="19580414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Blu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7B709-241E-43E0-BD30-51074A5B5D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000" y="2286000"/>
            <a:ext cx="8006400" cy="1216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AU" sz="4400" b="1" kern="1200" baseline="0" dirty="0">
                <a:solidFill>
                  <a:schemeClr val="bg1"/>
                </a:solidFill>
                <a:latin typeface="Blanco" panose="020A05030607030404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4FB75E-D70F-49E5-885F-92615DFC984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8625" y="3513600"/>
            <a:ext cx="8006400" cy="5076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" panose="05000000000000000000" pitchFamily="2" charset="2"/>
              <a:buNone/>
              <a:tabLst/>
              <a:defRPr lang="en-AU" sz="2800" b="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8D6AA-3374-4975-B871-637540EEC8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77665" y="567830"/>
            <a:ext cx="2824956" cy="168969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D27AB78-705A-4627-B089-F374C61172C0}"/>
              </a:ext>
            </a:extLst>
          </p:cNvPr>
          <p:cNvCxnSpPr>
            <a:cxnSpLocks/>
          </p:cNvCxnSpPr>
          <p:nvPr userDrawn="1"/>
        </p:nvCxnSpPr>
        <p:spPr>
          <a:xfrm>
            <a:off x="538335" y="4285212"/>
            <a:ext cx="26600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796225F-81B8-45D6-9EEA-DA2CED0389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000" y="4395600"/>
            <a:ext cx="6162675" cy="4284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AU" sz="180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EC8"/>
              </a:buClr>
              <a:buSzPct val="85000"/>
            </a:pPr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2504318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Sky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7B709-241E-43E0-BD30-51074A5B5D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000" y="2286000"/>
            <a:ext cx="8006400" cy="1216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AU" sz="4400" b="1" kern="1200" baseline="0" dirty="0">
                <a:solidFill>
                  <a:schemeClr val="bg1"/>
                </a:solidFill>
                <a:latin typeface="Blanco" panose="020A05030607030404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4FB75E-D70F-49E5-885F-92615DFC984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8625" y="3513600"/>
            <a:ext cx="8006400" cy="5076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" panose="05000000000000000000" pitchFamily="2" charset="2"/>
              <a:buNone/>
              <a:tabLst/>
              <a:defRPr lang="en-AU" sz="2800" b="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8D6AA-3374-4975-B871-637540EEC8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77665" y="567830"/>
            <a:ext cx="2824956" cy="168969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796225F-81B8-45D6-9EEA-DA2CED0389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000" y="4395600"/>
            <a:ext cx="6162675" cy="4284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AU" sz="180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EC8"/>
              </a:buClr>
              <a:buSzPct val="85000"/>
            </a:pPr>
            <a:r>
              <a:rPr lang="en-US" dirty="0"/>
              <a:t>Date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E635A4-BD9A-4415-9EF0-82CA8972C066}"/>
              </a:ext>
            </a:extLst>
          </p:cNvPr>
          <p:cNvCxnSpPr>
            <a:cxnSpLocks/>
          </p:cNvCxnSpPr>
          <p:nvPr userDrawn="1"/>
        </p:nvCxnSpPr>
        <p:spPr>
          <a:xfrm>
            <a:off x="538335" y="4285212"/>
            <a:ext cx="26600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1508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Wattle)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7B709-241E-43E0-BD30-51074A5B5D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000" y="2286000"/>
            <a:ext cx="8006400" cy="1216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AU" sz="4400" b="1" kern="1200" baseline="0" dirty="0">
                <a:solidFill>
                  <a:schemeClr val="bg1"/>
                </a:solidFill>
                <a:latin typeface="Blanco" panose="020A05030607030404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4FB75E-D70F-49E5-885F-92615DFC984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8625" y="3513600"/>
            <a:ext cx="8006400" cy="5076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" panose="05000000000000000000" pitchFamily="2" charset="2"/>
              <a:buNone/>
              <a:tabLst/>
              <a:defRPr lang="en-AU" sz="2800" b="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8D6AA-3374-4975-B871-637540EEC8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77665" y="567830"/>
            <a:ext cx="2824956" cy="168969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796225F-81B8-45D6-9EEA-DA2CED0389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000" y="4395600"/>
            <a:ext cx="6162675" cy="4284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AU" sz="180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EC8"/>
              </a:buClr>
              <a:buSzPct val="85000"/>
            </a:pPr>
            <a:r>
              <a:rPr lang="en-US" dirty="0"/>
              <a:t>Date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E24AD1-C29E-4ACF-BCD5-4C574CA7FC08}"/>
              </a:ext>
            </a:extLst>
          </p:cNvPr>
          <p:cNvCxnSpPr>
            <a:cxnSpLocks/>
          </p:cNvCxnSpPr>
          <p:nvPr userDrawn="1"/>
        </p:nvCxnSpPr>
        <p:spPr>
          <a:xfrm>
            <a:off x="538335" y="4285212"/>
            <a:ext cx="26600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056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Lilac)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7B709-241E-43E0-BD30-51074A5B5D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000" y="2286000"/>
            <a:ext cx="8006400" cy="1216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AU" sz="4400" b="1" kern="1200" baseline="0" dirty="0">
                <a:solidFill>
                  <a:schemeClr val="bg1"/>
                </a:solidFill>
                <a:latin typeface="Blanco" panose="020A05030607030404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4FB75E-D70F-49E5-885F-92615DFC984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8625" y="3513600"/>
            <a:ext cx="8006400" cy="5076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" panose="05000000000000000000" pitchFamily="2" charset="2"/>
              <a:buNone/>
              <a:tabLst/>
              <a:defRPr lang="en-AU" sz="2800" b="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8D6AA-3374-4975-B871-637540EEC8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77665" y="567830"/>
            <a:ext cx="2824956" cy="168969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796225F-81B8-45D6-9EEA-DA2CED0389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000" y="4395600"/>
            <a:ext cx="6162675" cy="4284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AU" sz="180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EC8"/>
              </a:buClr>
              <a:buSzPct val="85000"/>
            </a:pPr>
            <a:r>
              <a:rPr lang="en-US" dirty="0"/>
              <a:t>Date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340902-A339-4880-8C3A-D3BAA8589BB6}"/>
              </a:ext>
            </a:extLst>
          </p:cNvPr>
          <p:cNvCxnSpPr>
            <a:cxnSpLocks/>
          </p:cNvCxnSpPr>
          <p:nvPr userDrawn="1"/>
        </p:nvCxnSpPr>
        <p:spPr>
          <a:xfrm>
            <a:off x="538335" y="4285212"/>
            <a:ext cx="26600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02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77495-2D94-4334-B92B-48AF29032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E4EFC-E6CE-43D7-9E25-33345BD38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4A345-F4E3-46F9-9E27-F9DCCF2C31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00" y="6491595"/>
            <a:ext cx="7394400" cy="24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377" rtl="0" eaLnBrk="1" latinLnBrk="0" hangingPunct="1">
              <a:defRPr lang="en-US" sz="1000" kern="1200" smtClean="0">
                <a:solidFill>
                  <a:srgbClr val="A6A6A6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</a:lstStyle>
          <a:p>
            <a:r>
              <a:rPr lang="en-US"/>
              <a:t>NZCVS - Family Violence IDI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3819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Ruby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7B709-241E-43E0-BD30-51074A5B5D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000" y="2286000"/>
            <a:ext cx="8006400" cy="1216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AU" sz="4400" b="1" kern="1200" baseline="0" dirty="0">
                <a:solidFill>
                  <a:schemeClr val="bg1"/>
                </a:solidFill>
                <a:latin typeface="Blanco" panose="020A05030607030404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4FB75E-D70F-49E5-885F-92615DFC984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8625" y="3513600"/>
            <a:ext cx="8006400" cy="5076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" panose="05000000000000000000" pitchFamily="2" charset="2"/>
              <a:buNone/>
              <a:tabLst/>
              <a:defRPr lang="en-AU" sz="2800" b="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8D6AA-3374-4975-B871-637540EEC8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77665" y="567830"/>
            <a:ext cx="2824956" cy="168969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796225F-81B8-45D6-9EEA-DA2CED0389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000" y="4395600"/>
            <a:ext cx="6162675" cy="4284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AU" sz="180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EC8"/>
              </a:buClr>
              <a:buSzPct val="85000"/>
            </a:pPr>
            <a:r>
              <a:rPr lang="en-US" dirty="0"/>
              <a:t>Date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4DCD9F0-3EC6-44B0-A74E-9C4887EF73EC}"/>
              </a:ext>
            </a:extLst>
          </p:cNvPr>
          <p:cNvCxnSpPr>
            <a:cxnSpLocks/>
          </p:cNvCxnSpPr>
          <p:nvPr userDrawn="1"/>
        </p:nvCxnSpPr>
        <p:spPr>
          <a:xfrm>
            <a:off x="538335" y="4285212"/>
            <a:ext cx="26600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96585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Tiffany)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7B709-241E-43E0-BD30-51074A5B5D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000" y="2286000"/>
            <a:ext cx="8006400" cy="1216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AU" sz="4400" b="1" kern="1200" baseline="0" dirty="0">
                <a:solidFill>
                  <a:schemeClr val="bg1"/>
                </a:solidFill>
                <a:latin typeface="Blanco" panose="020A05030607030404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4FB75E-D70F-49E5-885F-92615DFC984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8625" y="3513600"/>
            <a:ext cx="8006400" cy="5076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" panose="05000000000000000000" pitchFamily="2" charset="2"/>
              <a:buNone/>
              <a:tabLst/>
              <a:defRPr lang="en-AU" sz="2800" b="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8D6AA-3374-4975-B871-637540EEC8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77665" y="567830"/>
            <a:ext cx="2824956" cy="168969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796225F-81B8-45D6-9EEA-DA2CED0389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000" y="4395600"/>
            <a:ext cx="6162675" cy="4284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AU" sz="180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EC8"/>
              </a:buClr>
              <a:buSzPct val="85000"/>
            </a:pPr>
            <a:r>
              <a:rPr lang="en-US" dirty="0"/>
              <a:t>Date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283CAA-29AC-40F6-AB39-7D19DE58361B}"/>
              </a:ext>
            </a:extLst>
          </p:cNvPr>
          <p:cNvCxnSpPr>
            <a:cxnSpLocks/>
          </p:cNvCxnSpPr>
          <p:nvPr userDrawn="1"/>
        </p:nvCxnSpPr>
        <p:spPr>
          <a:xfrm>
            <a:off x="538335" y="4285212"/>
            <a:ext cx="26600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810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Peach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7B709-241E-43E0-BD30-51074A5B5D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2000" y="2286000"/>
            <a:ext cx="8006400" cy="1216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AU" sz="4400" b="1" kern="1200" baseline="0" dirty="0">
                <a:solidFill>
                  <a:schemeClr val="bg1"/>
                </a:solidFill>
                <a:latin typeface="Blanco" panose="020A05030607030404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4FB75E-D70F-49E5-885F-92615DFC984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8625" y="3513600"/>
            <a:ext cx="8006400" cy="5076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" panose="05000000000000000000" pitchFamily="2" charset="2"/>
              <a:buNone/>
              <a:tabLst/>
              <a:defRPr lang="en-AU" sz="2800" b="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8D6AA-3374-4975-B871-637540EEC8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77665" y="567830"/>
            <a:ext cx="2824956" cy="168969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796225F-81B8-45D6-9EEA-DA2CED0389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2000" y="4395600"/>
            <a:ext cx="6162675" cy="4284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AU" sz="1800" kern="1200" dirty="0">
                <a:solidFill>
                  <a:schemeClr val="bg1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EC8"/>
              </a:buClr>
              <a:buSzPct val="85000"/>
            </a:pPr>
            <a:r>
              <a:rPr lang="en-US" dirty="0"/>
              <a:t>Date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57DF4D9-0F19-45F9-ADE8-FA3BEACC168B}"/>
              </a:ext>
            </a:extLst>
          </p:cNvPr>
          <p:cNvCxnSpPr>
            <a:cxnSpLocks/>
          </p:cNvCxnSpPr>
          <p:nvPr userDrawn="1"/>
        </p:nvCxnSpPr>
        <p:spPr>
          <a:xfrm>
            <a:off x="538335" y="4285212"/>
            <a:ext cx="26600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8693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(Blu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5CB9-1B49-4C60-A744-3A30EEE0E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9300" y="442800"/>
            <a:ext cx="8609775" cy="5016758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r">
              <a:lnSpc>
                <a:spcPct val="100000"/>
              </a:lnSpc>
              <a:defRPr sz="32000" spc="-30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#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364C7-8BBA-4A5A-8E39-D4EF83FAF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201200"/>
            <a:ext cx="10931525" cy="2019600"/>
          </a:xfrm>
          <a:prstGeom prst="rect">
            <a:avLst/>
          </a:prstGeom>
        </p:spPr>
        <p:txBody>
          <a:bodyPr rIns="0" anchor="ctr" anchorCtr="0">
            <a:norm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565853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(Sky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5CB9-1B49-4C60-A744-3A30EEE0E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9300" y="442800"/>
            <a:ext cx="8609775" cy="5016758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r">
              <a:lnSpc>
                <a:spcPct val="100000"/>
              </a:lnSpc>
              <a:defRPr sz="32000" spc="-30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#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364C7-8BBA-4A5A-8E39-D4EF83FAF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201200"/>
            <a:ext cx="10931525" cy="2019600"/>
          </a:xfrm>
          <a:prstGeom prst="rect">
            <a:avLst/>
          </a:prstGeom>
        </p:spPr>
        <p:txBody>
          <a:bodyPr rIns="0" anchor="ctr" anchorCtr="0">
            <a:norm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94608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(Wattle)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5CB9-1B49-4C60-A744-3A30EEE0E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9300" y="442800"/>
            <a:ext cx="8609775" cy="5016758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r">
              <a:lnSpc>
                <a:spcPct val="100000"/>
              </a:lnSpc>
              <a:defRPr sz="32000" spc="-30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#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364C7-8BBA-4A5A-8E39-D4EF83FAF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201200"/>
            <a:ext cx="10931525" cy="2019600"/>
          </a:xfrm>
          <a:prstGeom prst="rect">
            <a:avLst/>
          </a:prstGeom>
        </p:spPr>
        <p:txBody>
          <a:bodyPr rIns="0" anchor="ctr" anchorCtr="0">
            <a:norm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37681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(Lilac)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5CB9-1B49-4C60-A744-3A30EEE0E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9300" y="442800"/>
            <a:ext cx="8609775" cy="5016758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r">
              <a:lnSpc>
                <a:spcPct val="100000"/>
              </a:lnSpc>
              <a:defRPr sz="32000" spc="-30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#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364C7-8BBA-4A5A-8E39-D4EF83FAF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201200"/>
            <a:ext cx="10931525" cy="2019600"/>
          </a:xfrm>
          <a:prstGeom prst="rect">
            <a:avLst/>
          </a:prstGeom>
        </p:spPr>
        <p:txBody>
          <a:bodyPr rIns="0" anchor="ctr" anchorCtr="0">
            <a:norm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4225849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(Ruby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5CB9-1B49-4C60-A744-3A30EEE0E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9300" y="442800"/>
            <a:ext cx="8609775" cy="5016758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r">
              <a:lnSpc>
                <a:spcPct val="100000"/>
              </a:lnSpc>
              <a:defRPr sz="32000" spc="-30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#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364C7-8BBA-4A5A-8E39-D4EF83FAF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201200"/>
            <a:ext cx="10931525" cy="2019600"/>
          </a:xfrm>
          <a:prstGeom prst="rect">
            <a:avLst/>
          </a:prstGeom>
        </p:spPr>
        <p:txBody>
          <a:bodyPr rIns="0" anchor="ctr" anchorCtr="0">
            <a:norm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33202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(Tiffany)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5CB9-1B49-4C60-A744-3A30EEE0E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9300" y="442800"/>
            <a:ext cx="8609775" cy="5016758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r">
              <a:lnSpc>
                <a:spcPct val="100000"/>
              </a:lnSpc>
              <a:defRPr sz="32000" spc="-30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#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364C7-8BBA-4A5A-8E39-D4EF83FAF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201200"/>
            <a:ext cx="10931525" cy="2019600"/>
          </a:xfrm>
          <a:prstGeom prst="rect">
            <a:avLst/>
          </a:prstGeom>
        </p:spPr>
        <p:txBody>
          <a:bodyPr rIns="0" anchor="ctr" anchorCtr="0">
            <a:norm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60445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(Peach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5CB9-1B49-4C60-A744-3A30EEE0E9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9300" y="442800"/>
            <a:ext cx="8609775" cy="5016758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r">
              <a:lnSpc>
                <a:spcPct val="100000"/>
              </a:lnSpc>
              <a:defRPr sz="32000" spc="-30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#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364C7-8BBA-4A5A-8E39-D4EF83FAF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201200"/>
            <a:ext cx="10931525" cy="2019600"/>
          </a:xfrm>
          <a:prstGeom prst="rect">
            <a:avLst/>
          </a:prstGeom>
        </p:spPr>
        <p:txBody>
          <a:bodyPr rIns="0" anchor="ctr" anchorCtr="0">
            <a:norm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8439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77495-2D94-4334-B92B-48AF29032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28400"/>
            <a:ext cx="11328000" cy="46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E4EFC-E6CE-43D7-9E25-33345BD38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213200"/>
            <a:ext cx="5472000" cy="4920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B1987C-B783-4D27-A681-9EA736E439F4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8000" y="1213200"/>
            <a:ext cx="5472000" cy="4920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648AFB4-E9C4-4465-B623-4043FBE9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00" y="6491595"/>
            <a:ext cx="7394400" cy="24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377" rtl="0" eaLnBrk="1" latinLnBrk="0" hangingPunct="1">
              <a:defRPr lang="en-US" sz="1000" kern="1200" smtClean="0">
                <a:solidFill>
                  <a:srgbClr val="A6A6A6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</a:lstStyle>
          <a:p>
            <a:r>
              <a:rPr lang="en-US"/>
              <a:t>NZCVS - Family Violence IDI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80197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page (Blu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FCBF28-EDD6-4FCC-A747-8324F4B823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4287" y="561933"/>
            <a:ext cx="2822795" cy="1688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713F93-7A76-4D95-82A8-4D85DC827C03}"/>
              </a:ext>
            </a:extLst>
          </p:cNvPr>
          <p:cNvSpPr txBox="1"/>
          <p:nvPr userDrawn="1"/>
        </p:nvSpPr>
        <p:spPr>
          <a:xfrm>
            <a:off x="2594997" y="2516143"/>
            <a:ext cx="389572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Sydney</a:t>
            </a:r>
          </a:p>
          <a:p>
            <a:r>
              <a:rPr lang="en-GB" dirty="0">
                <a:solidFill>
                  <a:schemeClr val="bg1"/>
                </a:solidFill>
              </a:rPr>
              <a:t>Level 22</a:t>
            </a:r>
          </a:p>
          <a:p>
            <a:r>
              <a:rPr lang="en-GB" dirty="0">
                <a:solidFill>
                  <a:schemeClr val="bg1"/>
                </a:solidFill>
              </a:rPr>
              <a:t>45 Clarence Street</a:t>
            </a:r>
          </a:p>
          <a:p>
            <a:r>
              <a:rPr lang="en-GB" dirty="0">
                <a:solidFill>
                  <a:schemeClr val="bg1"/>
                </a:solidFill>
              </a:rPr>
              <a:t>Sydney NSW 2000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Melbourne</a:t>
            </a:r>
          </a:p>
          <a:p>
            <a:r>
              <a:rPr lang="en-GB" dirty="0">
                <a:solidFill>
                  <a:schemeClr val="bg1"/>
                </a:solidFill>
              </a:rPr>
              <a:t>Level 27</a:t>
            </a:r>
          </a:p>
          <a:p>
            <a:r>
              <a:rPr lang="en-GB" dirty="0">
                <a:solidFill>
                  <a:schemeClr val="bg1"/>
                </a:solidFill>
              </a:rPr>
              <a:t>459 Collins Street</a:t>
            </a:r>
          </a:p>
          <a:p>
            <a:r>
              <a:rPr lang="en-GB" dirty="0">
                <a:solidFill>
                  <a:schemeClr val="bg1"/>
                </a:solidFill>
              </a:rPr>
              <a:t>Melbourne VIC 3000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Wellington</a:t>
            </a:r>
          </a:p>
          <a:p>
            <a:r>
              <a:rPr lang="en-GB" dirty="0">
                <a:solidFill>
                  <a:schemeClr val="bg1"/>
                </a:solidFill>
              </a:rPr>
              <a:t>Level 3</a:t>
            </a:r>
          </a:p>
          <a:p>
            <a:r>
              <a:rPr lang="en-GB" dirty="0">
                <a:solidFill>
                  <a:schemeClr val="bg1"/>
                </a:solidFill>
              </a:rPr>
              <a:t>166 Featherston Street</a:t>
            </a:r>
          </a:p>
          <a:p>
            <a:r>
              <a:rPr lang="en-GB" dirty="0">
                <a:solidFill>
                  <a:schemeClr val="bg1"/>
                </a:solidFill>
              </a:rPr>
              <a:t>Wellington 6011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809524-2775-4164-BD40-DAC74591E3CF}"/>
              </a:ext>
            </a:extLst>
          </p:cNvPr>
          <p:cNvSpPr txBox="1"/>
          <p:nvPr userDrawn="1"/>
        </p:nvSpPr>
        <p:spPr>
          <a:xfrm>
            <a:off x="8628831" y="6149031"/>
            <a:ext cx="317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www.taylorfry.com</a:t>
            </a:r>
            <a:endParaRPr lang="en-AU" sz="1800" b="1" kern="1200" dirty="0">
              <a:solidFill>
                <a:schemeClr val="bg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07172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page (Sky)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5CAB5CF-214E-4FF7-B407-9F161EC53C90}"/>
              </a:ext>
            </a:extLst>
          </p:cNvPr>
          <p:cNvSpPr txBox="1"/>
          <p:nvPr userDrawn="1"/>
        </p:nvSpPr>
        <p:spPr>
          <a:xfrm>
            <a:off x="2594997" y="2516143"/>
            <a:ext cx="389572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Sydney</a:t>
            </a:r>
          </a:p>
          <a:p>
            <a:r>
              <a:rPr lang="en-GB" dirty="0">
                <a:solidFill>
                  <a:schemeClr val="bg1"/>
                </a:solidFill>
              </a:rPr>
              <a:t>Level 22</a:t>
            </a:r>
          </a:p>
          <a:p>
            <a:r>
              <a:rPr lang="en-GB" dirty="0">
                <a:solidFill>
                  <a:schemeClr val="bg1"/>
                </a:solidFill>
              </a:rPr>
              <a:t>45 Clarence Street</a:t>
            </a:r>
          </a:p>
          <a:p>
            <a:r>
              <a:rPr lang="en-GB" dirty="0">
                <a:solidFill>
                  <a:schemeClr val="bg1"/>
                </a:solidFill>
              </a:rPr>
              <a:t>Sydney NSW 2000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Melbourne</a:t>
            </a:r>
          </a:p>
          <a:p>
            <a:r>
              <a:rPr lang="en-GB" dirty="0">
                <a:solidFill>
                  <a:schemeClr val="bg1"/>
                </a:solidFill>
              </a:rPr>
              <a:t>Level 27</a:t>
            </a:r>
          </a:p>
          <a:p>
            <a:r>
              <a:rPr lang="en-GB" dirty="0">
                <a:solidFill>
                  <a:schemeClr val="bg1"/>
                </a:solidFill>
              </a:rPr>
              <a:t>459 Collins Street</a:t>
            </a:r>
          </a:p>
          <a:p>
            <a:r>
              <a:rPr lang="en-GB" dirty="0">
                <a:solidFill>
                  <a:schemeClr val="bg1"/>
                </a:solidFill>
              </a:rPr>
              <a:t>Melbourne VIC 3000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Wellington</a:t>
            </a:r>
          </a:p>
          <a:p>
            <a:r>
              <a:rPr lang="en-GB" dirty="0">
                <a:solidFill>
                  <a:schemeClr val="bg1"/>
                </a:solidFill>
              </a:rPr>
              <a:t>Level 3</a:t>
            </a:r>
          </a:p>
          <a:p>
            <a:r>
              <a:rPr lang="en-GB" dirty="0">
                <a:solidFill>
                  <a:schemeClr val="bg1"/>
                </a:solidFill>
              </a:rPr>
              <a:t>166 Featherston Street</a:t>
            </a:r>
          </a:p>
          <a:p>
            <a:r>
              <a:rPr lang="en-GB" dirty="0">
                <a:solidFill>
                  <a:schemeClr val="bg1"/>
                </a:solidFill>
              </a:rPr>
              <a:t>Wellington 6011</a:t>
            </a:r>
            <a:endParaRPr lang="en-AU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CBF28-EDD6-4FCC-A747-8324F4B823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4287" y="561933"/>
            <a:ext cx="2822795" cy="168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AC97A0-A5FC-453D-932F-BACFBAA2DC3E}"/>
              </a:ext>
            </a:extLst>
          </p:cNvPr>
          <p:cNvSpPr txBox="1"/>
          <p:nvPr userDrawn="1"/>
        </p:nvSpPr>
        <p:spPr>
          <a:xfrm>
            <a:off x="8628831" y="6149031"/>
            <a:ext cx="317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www.taylorfry.com</a:t>
            </a:r>
            <a:endParaRPr lang="en-AU" sz="1800" b="1" kern="1200" dirty="0">
              <a:solidFill>
                <a:schemeClr val="bg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413370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page (Wattle)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5CAB5CF-214E-4FF7-B407-9F161EC53C90}"/>
              </a:ext>
            </a:extLst>
          </p:cNvPr>
          <p:cNvSpPr txBox="1"/>
          <p:nvPr userDrawn="1"/>
        </p:nvSpPr>
        <p:spPr>
          <a:xfrm>
            <a:off x="2594997" y="2516143"/>
            <a:ext cx="389572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Sydney</a:t>
            </a:r>
          </a:p>
          <a:p>
            <a:r>
              <a:rPr lang="en-GB" dirty="0">
                <a:solidFill>
                  <a:schemeClr val="bg1"/>
                </a:solidFill>
              </a:rPr>
              <a:t>Level 22</a:t>
            </a:r>
          </a:p>
          <a:p>
            <a:r>
              <a:rPr lang="en-GB" dirty="0">
                <a:solidFill>
                  <a:schemeClr val="bg1"/>
                </a:solidFill>
              </a:rPr>
              <a:t>45 Clarence Street</a:t>
            </a:r>
          </a:p>
          <a:p>
            <a:r>
              <a:rPr lang="en-GB" dirty="0">
                <a:solidFill>
                  <a:schemeClr val="bg1"/>
                </a:solidFill>
              </a:rPr>
              <a:t>Sydney NSW 2000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Melbourne</a:t>
            </a:r>
          </a:p>
          <a:p>
            <a:r>
              <a:rPr lang="en-GB" dirty="0">
                <a:solidFill>
                  <a:schemeClr val="bg1"/>
                </a:solidFill>
              </a:rPr>
              <a:t>Level 27</a:t>
            </a:r>
          </a:p>
          <a:p>
            <a:r>
              <a:rPr lang="en-GB" dirty="0">
                <a:solidFill>
                  <a:schemeClr val="bg1"/>
                </a:solidFill>
              </a:rPr>
              <a:t>459 Collins Street</a:t>
            </a:r>
          </a:p>
          <a:p>
            <a:r>
              <a:rPr lang="en-GB" dirty="0">
                <a:solidFill>
                  <a:schemeClr val="bg1"/>
                </a:solidFill>
              </a:rPr>
              <a:t>Melbourne VIC 3000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Wellington</a:t>
            </a:r>
          </a:p>
          <a:p>
            <a:r>
              <a:rPr lang="en-GB" dirty="0">
                <a:solidFill>
                  <a:schemeClr val="bg1"/>
                </a:solidFill>
              </a:rPr>
              <a:t>Level 3</a:t>
            </a:r>
          </a:p>
          <a:p>
            <a:r>
              <a:rPr lang="en-GB" dirty="0">
                <a:solidFill>
                  <a:schemeClr val="bg1"/>
                </a:solidFill>
              </a:rPr>
              <a:t>166 Featherston Street</a:t>
            </a:r>
          </a:p>
          <a:p>
            <a:r>
              <a:rPr lang="en-GB" dirty="0">
                <a:solidFill>
                  <a:schemeClr val="bg1"/>
                </a:solidFill>
              </a:rPr>
              <a:t>Wellington 6011</a:t>
            </a:r>
            <a:endParaRPr lang="en-AU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CBF28-EDD6-4FCC-A747-8324F4B823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4287" y="561933"/>
            <a:ext cx="2822795" cy="168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6CC708-A035-4A31-BAD3-2E9C497A4655}"/>
              </a:ext>
            </a:extLst>
          </p:cNvPr>
          <p:cNvSpPr txBox="1"/>
          <p:nvPr userDrawn="1"/>
        </p:nvSpPr>
        <p:spPr>
          <a:xfrm>
            <a:off x="8628831" y="6149031"/>
            <a:ext cx="317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www.taylorfry.com</a:t>
            </a:r>
            <a:endParaRPr lang="en-AU" sz="1800" b="1" kern="1200" dirty="0">
              <a:solidFill>
                <a:schemeClr val="bg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6193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page (Lilac)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5CAB5CF-214E-4FF7-B407-9F161EC53C90}"/>
              </a:ext>
            </a:extLst>
          </p:cNvPr>
          <p:cNvSpPr txBox="1"/>
          <p:nvPr userDrawn="1"/>
        </p:nvSpPr>
        <p:spPr>
          <a:xfrm>
            <a:off x="2594997" y="2516143"/>
            <a:ext cx="389572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Sydney</a:t>
            </a:r>
          </a:p>
          <a:p>
            <a:r>
              <a:rPr lang="en-GB" dirty="0">
                <a:solidFill>
                  <a:schemeClr val="bg1"/>
                </a:solidFill>
              </a:rPr>
              <a:t>Level 22</a:t>
            </a:r>
          </a:p>
          <a:p>
            <a:r>
              <a:rPr lang="en-GB" dirty="0">
                <a:solidFill>
                  <a:schemeClr val="bg1"/>
                </a:solidFill>
              </a:rPr>
              <a:t>45 Clarence Street</a:t>
            </a:r>
          </a:p>
          <a:p>
            <a:r>
              <a:rPr lang="en-GB" dirty="0">
                <a:solidFill>
                  <a:schemeClr val="bg1"/>
                </a:solidFill>
              </a:rPr>
              <a:t>Sydney NSW 2000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Melbourne</a:t>
            </a:r>
          </a:p>
          <a:p>
            <a:r>
              <a:rPr lang="en-GB" dirty="0">
                <a:solidFill>
                  <a:schemeClr val="bg1"/>
                </a:solidFill>
              </a:rPr>
              <a:t>Level 27</a:t>
            </a:r>
          </a:p>
          <a:p>
            <a:r>
              <a:rPr lang="en-GB" dirty="0">
                <a:solidFill>
                  <a:schemeClr val="bg1"/>
                </a:solidFill>
              </a:rPr>
              <a:t>459 Collins Street</a:t>
            </a:r>
          </a:p>
          <a:p>
            <a:r>
              <a:rPr lang="en-GB" dirty="0">
                <a:solidFill>
                  <a:schemeClr val="bg1"/>
                </a:solidFill>
              </a:rPr>
              <a:t>Melbourne VIC 3000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Wellington</a:t>
            </a:r>
          </a:p>
          <a:p>
            <a:r>
              <a:rPr lang="en-GB" dirty="0">
                <a:solidFill>
                  <a:schemeClr val="bg1"/>
                </a:solidFill>
              </a:rPr>
              <a:t>Level 3</a:t>
            </a:r>
          </a:p>
          <a:p>
            <a:r>
              <a:rPr lang="en-GB" dirty="0">
                <a:solidFill>
                  <a:schemeClr val="bg1"/>
                </a:solidFill>
              </a:rPr>
              <a:t>166 Featherston Street</a:t>
            </a:r>
          </a:p>
          <a:p>
            <a:r>
              <a:rPr lang="en-GB" dirty="0">
                <a:solidFill>
                  <a:schemeClr val="bg1"/>
                </a:solidFill>
              </a:rPr>
              <a:t>Wellington 6011</a:t>
            </a:r>
            <a:endParaRPr lang="en-AU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CBF28-EDD6-4FCC-A747-8324F4B823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4287" y="561933"/>
            <a:ext cx="2822795" cy="168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B001DC-1E2D-4802-A83D-8D537767B7CE}"/>
              </a:ext>
            </a:extLst>
          </p:cNvPr>
          <p:cNvSpPr txBox="1"/>
          <p:nvPr userDrawn="1"/>
        </p:nvSpPr>
        <p:spPr>
          <a:xfrm>
            <a:off x="8628831" y="6149031"/>
            <a:ext cx="317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www.taylorfry.com</a:t>
            </a:r>
            <a:endParaRPr lang="en-AU" sz="1800" b="1" kern="1200" dirty="0">
              <a:solidFill>
                <a:schemeClr val="bg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02919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page (Ruby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5CAB5CF-214E-4FF7-B407-9F161EC53C90}"/>
              </a:ext>
            </a:extLst>
          </p:cNvPr>
          <p:cNvSpPr txBox="1"/>
          <p:nvPr userDrawn="1"/>
        </p:nvSpPr>
        <p:spPr>
          <a:xfrm>
            <a:off x="2594997" y="2516143"/>
            <a:ext cx="389572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Sydney</a:t>
            </a:r>
          </a:p>
          <a:p>
            <a:r>
              <a:rPr lang="en-GB" dirty="0">
                <a:solidFill>
                  <a:schemeClr val="bg1"/>
                </a:solidFill>
              </a:rPr>
              <a:t>Level 22</a:t>
            </a:r>
          </a:p>
          <a:p>
            <a:r>
              <a:rPr lang="en-GB" dirty="0">
                <a:solidFill>
                  <a:schemeClr val="bg1"/>
                </a:solidFill>
              </a:rPr>
              <a:t>45 Clarence Street</a:t>
            </a:r>
          </a:p>
          <a:p>
            <a:r>
              <a:rPr lang="en-GB" dirty="0">
                <a:solidFill>
                  <a:schemeClr val="bg1"/>
                </a:solidFill>
              </a:rPr>
              <a:t>Sydney NSW 2000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Melbourne</a:t>
            </a:r>
          </a:p>
          <a:p>
            <a:r>
              <a:rPr lang="en-GB" dirty="0">
                <a:solidFill>
                  <a:schemeClr val="bg1"/>
                </a:solidFill>
              </a:rPr>
              <a:t>Level 27</a:t>
            </a:r>
          </a:p>
          <a:p>
            <a:r>
              <a:rPr lang="en-GB" dirty="0">
                <a:solidFill>
                  <a:schemeClr val="bg1"/>
                </a:solidFill>
              </a:rPr>
              <a:t>459 Collins Street</a:t>
            </a:r>
          </a:p>
          <a:p>
            <a:r>
              <a:rPr lang="en-GB" dirty="0">
                <a:solidFill>
                  <a:schemeClr val="bg1"/>
                </a:solidFill>
              </a:rPr>
              <a:t>Melbourne VIC 3000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Wellington</a:t>
            </a:r>
          </a:p>
          <a:p>
            <a:r>
              <a:rPr lang="en-GB" dirty="0">
                <a:solidFill>
                  <a:schemeClr val="bg1"/>
                </a:solidFill>
              </a:rPr>
              <a:t>Level 3</a:t>
            </a:r>
          </a:p>
          <a:p>
            <a:r>
              <a:rPr lang="en-GB" dirty="0">
                <a:solidFill>
                  <a:schemeClr val="bg1"/>
                </a:solidFill>
              </a:rPr>
              <a:t>166 Featherston Street</a:t>
            </a:r>
          </a:p>
          <a:p>
            <a:r>
              <a:rPr lang="en-GB" dirty="0">
                <a:solidFill>
                  <a:schemeClr val="bg1"/>
                </a:solidFill>
              </a:rPr>
              <a:t>Wellington 6011</a:t>
            </a:r>
            <a:endParaRPr lang="en-AU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CBF28-EDD6-4FCC-A747-8324F4B823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4287" y="561933"/>
            <a:ext cx="2822795" cy="168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2E9DB9-3B25-4E83-AF09-3271CEA4DD34}"/>
              </a:ext>
            </a:extLst>
          </p:cNvPr>
          <p:cNvSpPr txBox="1"/>
          <p:nvPr userDrawn="1"/>
        </p:nvSpPr>
        <p:spPr>
          <a:xfrm>
            <a:off x="8628831" y="6149031"/>
            <a:ext cx="317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www.taylorfry.com</a:t>
            </a:r>
            <a:endParaRPr lang="en-AU" sz="1800" b="1" kern="1200" dirty="0">
              <a:solidFill>
                <a:schemeClr val="bg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50724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page (Tiffany)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5CAB5CF-214E-4FF7-B407-9F161EC53C90}"/>
              </a:ext>
            </a:extLst>
          </p:cNvPr>
          <p:cNvSpPr txBox="1"/>
          <p:nvPr userDrawn="1"/>
        </p:nvSpPr>
        <p:spPr>
          <a:xfrm>
            <a:off x="2594997" y="2516143"/>
            <a:ext cx="389572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Sydney</a:t>
            </a:r>
          </a:p>
          <a:p>
            <a:r>
              <a:rPr lang="en-GB" dirty="0">
                <a:solidFill>
                  <a:schemeClr val="bg1"/>
                </a:solidFill>
              </a:rPr>
              <a:t>Level 22</a:t>
            </a:r>
          </a:p>
          <a:p>
            <a:r>
              <a:rPr lang="en-GB" dirty="0">
                <a:solidFill>
                  <a:schemeClr val="bg1"/>
                </a:solidFill>
              </a:rPr>
              <a:t>45 Clarence Street</a:t>
            </a:r>
          </a:p>
          <a:p>
            <a:r>
              <a:rPr lang="en-GB" dirty="0">
                <a:solidFill>
                  <a:schemeClr val="bg1"/>
                </a:solidFill>
              </a:rPr>
              <a:t>Sydney NSW 2000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Melbourne</a:t>
            </a:r>
          </a:p>
          <a:p>
            <a:r>
              <a:rPr lang="en-GB" dirty="0">
                <a:solidFill>
                  <a:schemeClr val="bg1"/>
                </a:solidFill>
              </a:rPr>
              <a:t>Level 27</a:t>
            </a:r>
          </a:p>
          <a:p>
            <a:r>
              <a:rPr lang="en-GB" dirty="0">
                <a:solidFill>
                  <a:schemeClr val="bg1"/>
                </a:solidFill>
              </a:rPr>
              <a:t>459 Collins Street</a:t>
            </a:r>
          </a:p>
          <a:p>
            <a:r>
              <a:rPr lang="en-GB" dirty="0">
                <a:solidFill>
                  <a:schemeClr val="bg1"/>
                </a:solidFill>
              </a:rPr>
              <a:t>Melbourne VIC 3000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Wellington</a:t>
            </a:r>
          </a:p>
          <a:p>
            <a:r>
              <a:rPr lang="en-GB" dirty="0">
                <a:solidFill>
                  <a:schemeClr val="bg1"/>
                </a:solidFill>
              </a:rPr>
              <a:t>Level 3</a:t>
            </a:r>
          </a:p>
          <a:p>
            <a:r>
              <a:rPr lang="en-GB" dirty="0">
                <a:solidFill>
                  <a:schemeClr val="bg1"/>
                </a:solidFill>
              </a:rPr>
              <a:t>166 Featherston Street</a:t>
            </a:r>
          </a:p>
          <a:p>
            <a:r>
              <a:rPr lang="en-GB" dirty="0">
                <a:solidFill>
                  <a:schemeClr val="bg1"/>
                </a:solidFill>
              </a:rPr>
              <a:t>Wellington 6011</a:t>
            </a:r>
            <a:endParaRPr lang="en-AU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CBF28-EDD6-4FCC-A747-8324F4B823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4287" y="561933"/>
            <a:ext cx="2822795" cy="168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878758-1F77-40DE-A7B9-7A145CB87D08}"/>
              </a:ext>
            </a:extLst>
          </p:cNvPr>
          <p:cNvSpPr txBox="1"/>
          <p:nvPr userDrawn="1"/>
        </p:nvSpPr>
        <p:spPr>
          <a:xfrm>
            <a:off x="8628831" y="6149031"/>
            <a:ext cx="317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www.taylorfry.com</a:t>
            </a:r>
            <a:endParaRPr lang="en-AU" sz="1800" b="1" kern="1200" dirty="0">
              <a:solidFill>
                <a:schemeClr val="bg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166854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page (Peach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5CAB5CF-214E-4FF7-B407-9F161EC53C90}"/>
              </a:ext>
            </a:extLst>
          </p:cNvPr>
          <p:cNvSpPr txBox="1"/>
          <p:nvPr userDrawn="1"/>
        </p:nvSpPr>
        <p:spPr>
          <a:xfrm>
            <a:off x="2594997" y="2516143"/>
            <a:ext cx="389572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Sydney</a:t>
            </a:r>
          </a:p>
          <a:p>
            <a:r>
              <a:rPr lang="en-GB" dirty="0">
                <a:solidFill>
                  <a:schemeClr val="bg1"/>
                </a:solidFill>
              </a:rPr>
              <a:t>Level 22</a:t>
            </a:r>
          </a:p>
          <a:p>
            <a:r>
              <a:rPr lang="en-GB" dirty="0">
                <a:solidFill>
                  <a:schemeClr val="bg1"/>
                </a:solidFill>
              </a:rPr>
              <a:t>45 Clarence Street</a:t>
            </a:r>
          </a:p>
          <a:p>
            <a:r>
              <a:rPr lang="en-GB" dirty="0">
                <a:solidFill>
                  <a:schemeClr val="bg1"/>
                </a:solidFill>
              </a:rPr>
              <a:t>Sydney NSW 2000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Melbourne</a:t>
            </a:r>
          </a:p>
          <a:p>
            <a:r>
              <a:rPr lang="en-GB" dirty="0">
                <a:solidFill>
                  <a:schemeClr val="bg1"/>
                </a:solidFill>
              </a:rPr>
              <a:t>Level 27</a:t>
            </a:r>
          </a:p>
          <a:p>
            <a:r>
              <a:rPr lang="en-GB" dirty="0">
                <a:solidFill>
                  <a:schemeClr val="bg1"/>
                </a:solidFill>
              </a:rPr>
              <a:t>459 Collins Street</a:t>
            </a:r>
          </a:p>
          <a:p>
            <a:r>
              <a:rPr lang="en-GB" dirty="0">
                <a:solidFill>
                  <a:schemeClr val="bg1"/>
                </a:solidFill>
              </a:rPr>
              <a:t>Melbourne VIC 3000</a:t>
            </a:r>
          </a:p>
          <a:p>
            <a:pPr marL="0" algn="l" defTabSz="914377" rtl="0" eaLnBrk="1" latinLnBrk="0" hangingPunct="1">
              <a:spcBef>
                <a:spcPts val="1800"/>
              </a:spcBef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Wellington</a:t>
            </a:r>
          </a:p>
          <a:p>
            <a:r>
              <a:rPr lang="en-GB" dirty="0">
                <a:solidFill>
                  <a:schemeClr val="bg1"/>
                </a:solidFill>
              </a:rPr>
              <a:t>Level 3</a:t>
            </a:r>
          </a:p>
          <a:p>
            <a:r>
              <a:rPr lang="en-GB" dirty="0">
                <a:solidFill>
                  <a:schemeClr val="bg1"/>
                </a:solidFill>
              </a:rPr>
              <a:t>166 Featherston Street</a:t>
            </a:r>
          </a:p>
          <a:p>
            <a:r>
              <a:rPr lang="en-GB" dirty="0">
                <a:solidFill>
                  <a:schemeClr val="bg1"/>
                </a:solidFill>
              </a:rPr>
              <a:t>Wellington 6011</a:t>
            </a:r>
            <a:endParaRPr lang="en-AU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CBF28-EDD6-4FCC-A747-8324F4B823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4287" y="561933"/>
            <a:ext cx="2822795" cy="168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0B2F7A-D32A-4A77-83CB-6B7DE4B30588}"/>
              </a:ext>
            </a:extLst>
          </p:cNvPr>
          <p:cNvSpPr txBox="1"/>
          <p:nvPr userDrawn="1"/>
        </p:nvSpPr>
        <p:spPr>
          <a:xfrm>
            <a:off x="8628831" y="6149031"/>
            <a:ext cx="3170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en-GB" sz="1800" b="1" kern="1200" dirty="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rPr>
              <a:t>www.taylorfry.com</a:t>
            </a:r>
            <a:endParaRPr lang="en-AU" sz="1800" b="1" kern="1200" dirty="0">
              <a:solidFill>
                <a:schemeClr val="bg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0567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77495-2D94-4334-B92B-48AF29032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28400"/>
            <a:ext cx="11328000" cy="46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E4EFC-E6CE-43D7-9E25-33345BD38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213200"/>
            <a:ext cx="3528000" cy="4920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B1987C-B783-4D27-A681-9EA736E439F4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332000" y="1213200"/>
            <a:ext cx="3528000" cy="4920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4EB6B43-FB68-49A5-8289-6A3B8180921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32000" y="1213200"/>
            <a:ext cx="3528000" cy="4920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C0EE07F-86C3-4ADF-91A6-AAAC14BDD6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00" y="6491595"/>
            <a:ext cx="7394400" cy="24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377" rtl="0" eaLnBrk="1" latinLnBrk="0" hangingPunct="1">
              <a:defRPr lang="en-US" sz="1000" kern="1200" smtClean="0">
                <a:solidFill>
                  <a:srgbClr val="A6A6A6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</a:lstStyle>
          <a:p>
            <a:r>
              <a:rPr lang="en-US"/>
              <a:t>NZCVS - Family Violence IDI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785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/3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77495-2D94-4334-B92B-48AF29032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28400"/>
            <a:ext cx="11328000" cy="46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E4EFC-E6CE-43D7-9E25-33345BD38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000" y="1213200"/>
            <a:ext cx="3528000" cy="4920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B1987C-B783-4D27-A681-9EA736E439F4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331999" y="1213200"/>
            <a:ext cx="7431375" cy="4920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0B77409-D3F6-4FA0-910F-C8D0E196801C}"/>
              </a:ext>
            </a:extLst>
          </p:cNvPr>
          <p:cNvCxnSpPr>
            <a:cxnSpLocks/>
          </p:cNvCxnSpPr>
          <p:nvPr userDrawn="1"/>
        </p:nvCxnSpPr>
        <p:spPr>
          <a:xfrm>
            <a:off x="4208000" y="1213200"/>
            <a:ext cx="0" cy="49209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3F4344-9878-485C-A5C8-DDC3F0CE9D3E}"/>
              </a:ext>
            </a:extLst>
          </p:cNvPr>
          <p:cNvCxnSpPr>
            <a:cxnSpLocks/>
          </p:cNvCxnSpPr>
          <p:nvPr userDrawn="1"/>
        </p:nvCxnSpPr>
        <p:spPr>
          <a:xfrm>
            <a:off x="432000" y="1213200"/>
            <a:ext cx="0" cy="49209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7D7D77C-B04E-4088-90D0-4E15138508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00" y="6491595"/>
            <a:ext cx="7394400" cy="24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377" rtl="0" eaLnBrk="1" latinLnBrk="0" hangingPunct="1">
              <a:defRPr lang="en-US" sz="1000" kern="1200" smtClean="0">
                <a:solidFill>
                  <a:srgbClr val="A6A6A6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</a:lstStyle>
          <a:p>
            <a:r>
              <a:rPr lang="en-US"/>
              <a:t>NZCVS - Family Violence IDI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035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/3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77495-2D94-4334-B92B-48AF29032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28400"/>
            <a:ext cx="11328000" cy="46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E4EFC-E6CE-43D7-9E25-33345BD38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213200"/>
            <a:ext cx="7428000" cy="4920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B1987C-B783-4D27-A681-9EA736E439F4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8108000" y="1209675"/>
            <a:ext cx="3528000" cy="4920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CF5645-020E-4ED9-A4AD-2B173AEE59F1}"/>
              </a:ext>
            </a:extLst>
          </p:cNvPr>
          <p:cNvCxnSpPr>
            <a:cxnSpLocks/>
          </p:cNvCxnSpPr>
          <p:nvPr userDrawn="1"/>
        </p:nvCxnSpPr>
        <p:spPr>
          <a:xfrm>
            <a:off x="7984000" y="1213200"/>
            <a:ext cx="0" cy="49209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C7CC68-1FDC-44D5-B637-1E6AD659A522}"/>
              </a:ext>
            </a:extLst>
          </p:cNvPr>
          <p:cNvCxnSpPr>
            <a:cxnSpLocks/>
          </p:cNvCxnSpPr>
          <p:nvPr userDrawn="1"/>
        </p:nvCxnSpPr>
        <p:spPr>
          <a:xfrm>
            <a:off x="11760000" y="1209675"/>
            <a:ext cx="0" cy="49209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B8D3535-9CD5-4CE6-B379-BF3F148376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00" y="6491595"/>
            <a:ext cx="7394400" cy="24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377" rtl="0" eaLnBrk="1" latinLnBrk="0" hangingPunct="1">
              <a:defRPr lang="en-US" sz="1000" kern="1200" smtClean="0">
                <a:solidFill>
                  <a:srgbClr val="A6A6A6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</a:lstStyle>
          <a:p>
            <a:r>
              <a:rPr lang="en-US"/>
              <a:t>NZCVS - Family Violence IDI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160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501A1-7D61-42AF-AB53-F026C515EC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91548" y="1847776"/>
            <a:ext cx="9371827" cy="4286324"/>
          </a:xfrm>
        </p:spPr>
        <p:txBody>
          <a:bodyPr lIns="1440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7999555-A3EB-47C8-96A6-F2F2E1E0B29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1999" y="431999"/>
            <a:ext cx="1706247" cy="1706247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560BA4CB-4205-490D-8E45-100085E6EB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32000" y="2266950"/>
            <a:ext cx="1706263" cy="3867150"/>
          </a:xfrm>
        </p:spPr>
        <p:txBody>
          <a:bodyPr lIns="90000"/>
          <a:lstStyle>
            <a:lvl1pPr marL="0" indent="0">
              <a:buNone/>
              <a:defRPr b="1"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1907569-87E1-476A-BD6D-D0C9624D95C6}"/>
              </a:ext>
            </a:extLst>
          </p:cNvPr>
          <p:cNvCxnSpPr>
            <a:cxnSpLocks/>
          </p:cNvCxnSpPr>
          <p:nvPr userDrawn="1"/>
        </p:nvCxnSpPr>
        <p:spPr>
          <a:xfrm>
            <a:off x="2264906" y="432000"/>
            <a:ext cx="0" cy="5702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3DCC2DB-69BB-48DE-9223-E36AD9F50B85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2391548" y="432000"/>
            <a:ext cx="9371827" cy="1306342"/>
          </a:xfrm>
        </p:spPr>
        <p:txBody>
          <a:bodyPr lIns="144000" anchor="ctr" anchorCtr="0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2pPr>
            <a:lvl3pPr marL="0" indent="0"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F3437B2-59F2-49A5-8FA7-DD80CA295D2D}"/>
              </a:ext>
            </a:extLst>
          </p:cNvPr>
          <p:cNvCxnSpPr>
            <a:cxnSpLocks/>
          </p:cNvCxnSpPr>
          <p:nvPr userDrawn="1"/>
        </p:nvCxnSpPr>
        <p:spPr>
          <a:xfrm>
            <a:off x="2391548" y="1738342"/>
            <a:ext cx="93718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F2899631-4489-4803-B102-2929120957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39693" y="6604670"/>
            <a:ext cx="991707" cy="10658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9824439-508A-4D57-A5C0-1BBA708C6E01}"/>
              </a:ext>
            </a:extLst>
          </p:cNvPr>
          <p:cNvSpPr txBox="1"/>
          <p:nvPr userDrawn="1"/>
        </p:nvSpPr>
        <p:spPr>
          <a:xfrm>
            <a:off x="9016801" y="6518179"/>
            <a:ext cx="2743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1FF9B0F3-DD0B-426F-97BF-4982209B99A9}" type="slidenum">
              <a:rPr lang="en-GB" sz="1000" kern="120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t>‹#›</a:t>
            </a:fld>
            <a:endParaRPr lang="en-AU" sz="1000" kern="120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2FAB75F-C3D0-48E4-B203-E6571D5A9E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00" y="6491595"/>
            <a:ext cx="7394400" cy="24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377" rtl="0" eaLnBrk="1" latinLnBrk="0" hangingPunct="1">
              <a:defRPr lang="en-US" sz="1000" kern="1200" smtClean="0">
                <a:solidFill>
                  <a:srgbClr val="A6A6A6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</a:lstStyle>
          <a:p>
            <a:r>
              <a:rPr lang="en-US"/>
              <a:t>NZCVS - Family Violence IDI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2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C77C5-C297-44A0-A636-6A68AF82E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904DA68-A9B8-4B42-A656-701DA6EB16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00" y="6491595"/>
            <a:ext cx="7394400" cy="24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377" rtl="0" eaLnBrk="1" latinLnBrk="0" hangingPunct="1">
              <a:defRPr lang="en-US" sz="1000" kern="1200" smtClean="0">
                <a:solidFill>
                  <a:srgbClr val="A6A6A6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</a:lstStyle>
          <a:p>
            <a:r>
              <a:rPr lang="en-US"/>
              <a:t>NZCVS - Family Violence IDI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76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78E08CDB-9954-48B4-96CA-6F81399FE8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00" y="6491595"/>
            <a:ext cx="7394400" cy="24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377" rtl="0" eaLnBrk="1" latinLnBrk="0" hangingPunct="1">
              <a:defRPr lang="en-US" sz="1000" kern="1200" smtClean="0">
                <a:solidFill>
                  <a:srgbClr val="A6A6A6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</a:lstStyle>
          <a:p>
            <a:r>
              <a:rPr lang="en-US"/>
              <a:t>NZCVS - Family Violence IDI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682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401B4D8-5497-4F42-BC5B-21A5DA8FB8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00" y="6491595"/>
            <a:ext cx="7394400" cy="24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377" rtl="0" eaLnBrk="1" latinLnBrk="0" hangingPunct="1">
              <a:defRPr lang="en-US" sz="1000" kern="1200" smtClean="0">
                <a:solidFill>
                  <a:srgbClr val="A6A6A6"/>
                </a:solidFill>
                <a:latin typeface="Blanco" panose="020A0503060703040403" pitchFamily="18" charset="0"/>
                <a:ea typeface="+mn-ea"/>
                <a:cs typeface="+mn-cs"/>
              </a:defRPr>
            </a:lvl1pPr>
          </a:lstStyle>
          <a:p>
            <a:r>
              <a:rPr lang="en-US"/>
              <a:t>NZCVS - Family Violence IDI Analysis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444CB1-C481-4B65-8301-D7648DE14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28400"/>
            <a:ext cx="11328000" cy="460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BE8794-AAAD-4422-B9FE-B0BA3133F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213200"/>
            <a:ext cx="11329200" cy="4920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B9F75E5-FA2D-46E9-82A6-35441E5A3445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0339693" y="6560702"/>
            <a:ext cx="991707" cy="1065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ECAFB90-C9AB-4B1D-8C31-6134C0FF9C7B}"/>
              </a:ext>
            </a:extLst>
          </p:cNvPr>
          <p:cNvSpPr txBox="1"/>
          <p:nvPr userDrawn="1"/>
        </p:nvSpPr>
        <p:spPr>
          <a:xfrm>
            <a:off x="9016801" y="6490885"/>
            <a:ext cx="2743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1FF9B0F3-DD0B-426F-97BF-4982209B99A9}" type="slidenum">
              <a:rPr lang="en-GB" sz="1000" kern="120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t>‹#›</a:t>
            </a:fld>
            <a:endParaRPr lang="en-AU" sz="1000" kern="120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DB1DF67-AC03-4955-8E28-30240E2ED171}"/>
              </a:ext>
            </a:extLst>
          </p:cNvPr>
          <p:cNvCxnSpPr>
            <a:cxnSpLocks/>
          </p:cNvCxnSpPr>
          <p:nvPr userDrawn="1"/>
        </p:nvCxnSpPr>
        <p:spPr>
          <a:xfrm>
            <a:off x="540543" y="928800"/>
            <a:ext cx="69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853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67" r:id="rId2"/>
    <p:sldLayoutId id="2147483760" r:id="rId3"/>
    <p:sldLayoutId id="2147483761" r:id="rId4"/>
    <p:sldLayoutId id="2147483762" r:id="rId5"/>
    <p:sldLayoutId id="2147483763" r:id="rId6"/>
    <p:sldLayoutId id="2147483823" r:id="rId7"/>
    <p:sldLayoutId id="2147483727" r:id="rId8"/>
    <p:sldLayoutId id="2147483728" r:id="rId9"/>
    <p:sldLayoutId id="2147483764" r:id="rId10"/>
    <p:sldLayoutId id="2147483824" r:id="rId11"/>
    <p:sldLayoutId id="2147483825" r:id="rId12"/>
    <p:sldLayoutId id="2147483826" r:id="rId13"/>
    <p:sldLayoutId id="2147483827" r:id="rId14"/>
    <p:sldLayoutId id="2147483828" r:id="rId1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8288" indent="-268288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36575" indent="-268288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Calibri" panose="020F05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4863" indent="-268288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Calibri" panose="020F05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1200"/>
        </a:spcAft>
        <a:buFont typeface="Arial" panose="020B0604020202020204" pitchFamily="34" charset="0"/>
        <a:buNone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10" userDrawn="1">
          <p15:clr>
            <a:srgbClr val="F26B43"/>
          </p15:clr>
        </p15:guide>
        <p15:guide id="2" pos="270" userDrawn="1">
          <p15:clr>
            <a:srgbClr val="F26B43"/>
          </p15:clr>
        </p15:guide>
        <p15:guide id="3" orient="horz" pos="4005" userDrawn="1">
          <p15:clr>
            <a:srgbClr val="F26B43"/>
          </p15:clr>
        </p15:guide>
        <p15:guide id="4" orient="horz" pos="3864" userDrawn="1">
          <p15:clr>
            <a:srgbClr val="F26B43"/>
          </p15:clr>
        </p15:guide>
        <p15:guide id="5" orient="horz" pos="762" userDrawn="1">
          <p15:clr>
            <a:srgbClr val="F26B43"/>
          </p15:clr>
        </p15:guide>
        <p15:guide id="6" orient="horz" pos="564" userDrawn="1">
          <p15:clr>
            <a:srgbClr val="F26B43"/>
          </p15:clr>
        </p15:guide>
        <p15:guide id="7" orient="horz" pos="267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6014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Calibri" panose="020F05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Calibri" panose="020F05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1800"/>
        </a:spcAft>
        <a:buFont typeface="Arial" panose="020B0604020202020204" pitchFamily="34" charset="0"/>
        <a:buNone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10">
          <p15:clr>
            <a:srgbClr val="F26B43"/>
          </p15:clr>
        </p15:guide>
        <p15:guide id="2" pos="270">
          <p15:clr>
            <a:srgbClr val="F26B43"/>
          </p15:clr>
        </p15:guide>
        <p15:guide id="3" orient="horz" pos="4005">
          <p15:clr>
            <a:srgbClr val="F26B43"/>
          </p15:clr>
        </p15:guide>
        <p15:guide id="4" orient="horz" pos="3864">
          <p15:clr>
            <a:srgbClr val="F26B43"/>
          </p15:clr>
        </p15:guide>
        <p15:guide id="5" orient="horz" pos="762">
          <p15:clr>
            <a:srgbClr val="F26B43"/>
          </p15:clr>
        </p15:guide>
        <p15:guide id="6" orient="horz" pos="564">
          <p15:clr>
            <a:srgbClr val="F26B43"/>
          </p15:clr>
        </p15:guide>
        <p15:guide id="7" orient="horz" pos="267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112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Calibri" panose="020F05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Calibri" panose="020F05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1800"/>
        </a:spcAft>
        <a:buFont typeface="Arial" panose="020B0604020202020204" pitchFamily="34" charset="0"/>
        <a:buNone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10">
          <p15:clr>
            <a:srgbClr val="F26B43"/>
          </p15:clr>
        </p15:guide>
        <p15:guide id="2" pos="270">
          <p15:clr>
            <a:srgbClr val="F26B43"/>
          </p15:clr>
        </p15:guide>
        <p15:guide id="3" orient="horz" pos="4005">
          <p15:clr>
            <a:srgbClr val="F26B43"/>
          </p15:clr>
        </p15:guide>
        <p15:guide id="4" orient="horz" pos="3864">
          <p15:clr>
            <a:srgbClr val="F26B43"/>
          </p15:clr>
        </p15:guide>
        <p15:guide id="5" orient="horz" pos="762">
          <p15:clr>
            <a:srgbClr val="F26B43"/>
          </p15:clr>
        </p15:guide>
        <p15:guide id="6" orient="horz" pos="564">
          <p15:clr>
            <a:srgbClr val="F26B43"/>
          </p15:clr>
        </p15:guide>
        <p15:guide id="7" orient="horz" pos="267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2077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Calibri" panose="020F05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Calibri" panose="020F05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1800"/>
        </a:spcAft>
        <a:buFont typeface="Arial" panose="020B0604020202020204" pitchFamily="34" charset="0"/>
        <a:buNone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10">
          <p15:clr>
            <a:srgbClr val="F26B43"/>
          </p15:clr>
        </p15:guide>
        <p15:guide id="2" pos="270">
          <p15:clr>
            <a:srgbClr val="F26B43"/>
          </p15:clr>
        </p15:guide>
        <p15:guide id="3" orient="horz" pos="4005">
          <p15:clr>
            <a:srgbClr val="F26B43"/>
          </p15:clr>
        </p15:guide>
        <p15:guide id="4" orient="horz" pos="3864">
          <p15:clr>
            <a:srgbClr val="F26B43"/>
          </p15:clr>
        </p15:guide>
        <p15:guide id="5" orient="horz" pos="762">
          <p15:clr>
            <a:srgbClr val="F26B43"/>
          </p15:clr>
        </p15:guide>
        <p15:guide id="6" orient="horz" pos="564">
          <p15:clr>
            <a:srgbClr val="F26B43"/>
          </p15:clr>
        </p15:guide>
        <p15:guide id="7" orient="horz" pos="26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tats.govt.nz/integrated-data/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callum.sleigh@taylorfry.co.nz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50">
            <a:extLst>
              <a:ext uri="{FF2B5EF4-FFF2-40B4-BE49-F238E27FC236}">
                <a16:creationId xmlns:a16="http://schemas.microsoft.com/office/drawing/2014/main" id="{7B65D831-646D-40C3-A8AD-DF49E5ABD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Disclaimer!</a:t>
            </a:r>
            <a:endParaRPr lang="en-AU" dirty="0"/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C247D5C6-6240-422B-9CF8-5055D953F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2000" dirty="0"/>
              <a:t>These results are not official statistics. </a:t>
            </a:r>
          </a:p>
          <a:p>
            <a:r>
              <a:rPr lang="en-AU" sz="2000" dirty="0"/>
              <a:t>They have been created for research purposes from the Integrated Data Infrastructure (IDI) which is carefully managed by Stats NZ. </a:t>
            </a:r>
          </a:p>
          <a:p>
            <a:r>
              <a:rPr lang="en-AU" sz="2000" dirty="0"/>
              <a:t>For more information about the IDI visit </a:t>
            </a:r>
            <a:br>
              <a:rPr lang="en-AU" sz="2000" dirty="0"/>
            </a:br>
            <a:r>
              <a:rPr lang="en-AU" sz="2000" dirty="0">
                <a:hlinkClick r:id="rId2"/>
              </a:rPr>
              <a:t>https://www.stats.govt.nz/integrated-data/</a:t>
            </a:r>
            <a:r>
              <a:rPr lang="en-AU" sz="2000" dirty="0"/>
              <a:t> </a:t>
            </a:r>
            <a:endParaRPr lang="en-GB" sz="20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4ACAF57-81DB-4D11-9B59-73ACC2C9C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NZCVS - Family Violence IDI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664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EE7DB4B-838D-495D-9469-2E2843AFC5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New Zealand Crime </a:t>
            </a:r>
            <a:br>
              <a:rPr lang="en-GB" dirty="0"/>
            </a:br>
            <a:r>
              <a:rPr lang="en-GB" dirty="0"/>
              <a:t>and Victims Survey</a:t>
            </a:r>
            <a:endParaRPr lang="en-AU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FBBEC1AD-B563-48AD-B1DC-537C017BFA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Family Violence IDI analysis</a:t>
            </a:r>
            <a:endParaRPr lang="en-A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2A64377-89D6-4DC2-9EE9-747CB7E4F7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/>
              <a:t>3 </a:t>
            </a:r>
            <a:r>
              <a:rPr lang="en-GB" dirty="0"/>
              <a:t>June 2021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87257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nature, shore, sandy&#10;&#10;Description automatically generated">
            <a:extLst>
              <a:ext uri="{FF2B5EF4-FFF2-40B4-BE49-F238E27FC236}">
                <a16:creationId xmlns:a16="http://schemas.microsoft.com/office/drawing/2014/main" id="{97551D81-C3AB-43C6-9F10-E26308EF26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04" t="72" r="20648" b="-71"/>
          <a:stretch/>
        </p:blipFill>
        <p:spPr>
          <a:xfrm>
            <a:off x="8112124" y="1213201"/>
            <a:ext cx="3651251" cy="4920900"/>
          </a:xfrm>
          <a:prstGeom prst="rect">
            <a:avLst/>
          </a:prstGeom>
        </p:spPr>
      </p:pic>
      <p:sp>
        <p:nvSpPr>
          <p:cNvPr id="51" name="Title 50">
            <a:extLst>
              <a:ext uri="{FF2B5EF4-FFF2-40B4-BE49-F238E27FC236}">
                <a16:creationId xmlns:a16="http://schemas.microsoft.com/office/drawing/2014/main" id="{7B65D831-646D-40C3-A8AD-DF49E5ABD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starting point</a:t>
            </a:r>
            <a:endParaRPr lang="en-AU" dirty="0"/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C247D5C6-6240-422B-9CF8-5055D953F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213200"/>
            <a:ext cx="7427713" cy="4920900"/>
          </a:xfrm>
        </p:spPr>
        <p:txBody>
          <a:bodyPr/>
          <a:lstStyle/>
          <a:p>
            <a:r>
              <a:rPr lang="en-GB" sz="2000" dirty="0">
                <a:solidFill>
                  <a:schemeClr val="accent1"/>
                </a:solidFill>
              </a:rPr>
              <a:t>Most victimisation is unreported</a:t>
            </a:r>
          </a:p>
          <a:p>
            <a:pPr lvl="1"/>
            <a:r>
              <a:rPr lang="en-GB" sz="2000" dirty="0"/>
              <a:t>Especially true for family violence</a:t>
            </a:r>
          </a:p>
          <a:p>
            <a:r>
              <a:rPr lang="en-GB" sz="2000" dirty="0">
                <a:solidFill>
                  <a:schemeClr val="accent1"/>
                </a:solidFill>
              </a:rPr>
              <a:t>This means there may be victims who are using government services without</a:t>
            </a:r>
          </a:p>
          <a:p>
            <a:pPr lvl="1"/>
            <a:r>
              <a:rPr lang="en-GB" sz="2000" dirty="0"/>
              <a:t>Support</a:t>
            </a:r>
          </a:p>
          <a:p>
            <a:pPr lvl="1"/>
            <a:r>
              <a:rPr lang="en-GB" sz="2000" dirty="0"/>
              <a:t>Navigation</a:t>
            </a:r>
          </a:p>
          <a:p>
            <a:pPr lvl="1"/>
            <a:r>
              <a:rPr lang="en-GB" sz="2000" dirty="0"/>
              <a:t>Preventative programmes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4ACAF57-81DB-4D11-9B59-73ACC2C9C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NZCVS - Family Violence IDI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20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50">
            <a:extLst>
              <a:ext uri="{FF2B5EF4-FFF2-40B4-BE49-F238E27FC236}">
                <a16:creationId xmlns:a16="http://schemas.microsoft.com/office/drawing/2014/main" id="{7B65D831-646D-40C3-A8AD-DF49E5ABD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assets</a:t>
            </a:r>
            <a:endParaRPr lang="en-AU" dirty="0"/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C247D5C6-6240-422B-9CF8-5055D953F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213200"/>
            <a:ext cx="7427713" cy="4920900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sz="2000" dirty="0">
                <a:solidFill>
                  <a:schemeClr val="accent1"/>
                </a:solidFill>
              </a:rPr>
              <a:t>New Zealand Crime and Victims survey (NZCVS)</a:t>
            </a:r>
          </a:p>
          <a:p>
            <a:pPr lvl="1"/>
            <a:r>
              <a:rPr lang="en-GB" sz="2000" dirty="0"/>
              <a:t>Nationwide </a:t>
            </a:r>
          </a:p>
          <a:p>
            <a:pPr lvl="1"/>
            <a:r>
              <a:rPr lang="en-GB" sz="2000" dirty="0"/>
              <a:t>Face-to-face </a:t>
            </a:r>
          </a:p>
          <a:p>
            <a:pPr lvl="1"/>
            <a:r>
              <a:rPr lang="en-GB" sz="2000" dirty="0"/>
              <a:t>Annual</a:t>
            </a:r>
          </a:p>
          <a:p>
            <a:pPr lvl="1"/>
            <a:r>
              <a:rPr lang="en-GB" sz="2000" dirty="0"/>
              <a:t>Random-sample survey of victimisation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 dirty="0">
                <a:solidFill>
                  <a:schemeClr val="accent1"/>
                </a:solidFill>
              </a:rPr>
              <a:t>Integrated Data Infrastructure (IDI)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4ACAF57-81DB-4D11-9B59-73ACC2C9C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NZCVS - Family Violence IDI Analysis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D421AD-4767-47E7-AA66-5D4BCF3C8E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74"/>
          <a:stretch/>
        </p:blipFill>
        <p:spPr>
          <a:xfrm>
            <a:off x="8010525" y="1160087"/>
            <a:ext cx="3858567" cy="526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08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50">
            <a:extLst>
              <a:ext uri="{FF2B5EF4-FFF2-40B4-BE49-F238E27FC236}">
                <a16:creationId xmlns:a16="http://schemas.microsoft.com/office/drawing/2014/main" id="{7B65D831-646D-40C3-A8AD-DF49E5ABD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approach</a:t>
            </a:r>
            <a:endParaRPr lang="en-AU" dirty="0"/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C247D5C6-6240-422B-9CF8-5055D953F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213199"/>
            <a:ext cx="7427713" cy="2869841"/>
          </a:xfrm>
        </p:spPr>
        <p:txBody>
          <a:bodyPr/>
          <a:lstStyle/>
          <a:p>
            <a:r>
              <a:rPr lang="en-GB" sz="2000" b="1" dirty="0"/>
              <a:t>New data assets allow us to find out how victims are using government services</a:t>
            </a:r>
          </a:p>
          <a:p>
            <a:pPr lvl="1"/>
            <a:r>
              <a:rPr lang="en-GB" sz="2000" dirty="0"/>
              <a:t>Even if they don’t report to Police</a:t>
            </a:r>
          </a:p>
          <a:p>
            <a:r>
              <a:rPr lang="en-GB" sz="2000" b="1" dirty="0"/>
              <a:t>Using the IDI, we linked anonymised survey data from NZCVS to administrative government data</a:t>
            </a:r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4ACAF57-81DB-4D11-9B59-73ACC2C9C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NZCVS - Family Violence IDI Analysis</a:t>
            </a:r>
            <a:endParaRPr lang="en-US" dirty="0"/>
          </a:p>
        </p:txBody>
      </p:sp>
      <p:pic>
        <p:nvPicPr>
          <p:cNvPr id="5" name="Graphic 4" descr="Database with solid fill">
            <a:extLst>
              <a:ext uri="{FF2B5EF4-FFF2-40B4-BE49-F238E27FC236}">
                <a16:creationId xmlns:a16="http://schemas.microsoft.com/office/drawing/2014/main" id="{0F5531EB-7422-42C7-854D-25E294AA6E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8323" y="3421170"/>
            <a:ext cx="1236770" cy="12367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B74E80A-6334-45DE-BAEB-907CC9CE9F31}"/>
              </a:ext>
            </a:extLst>
          </p:cNvPr>
          <p:cNvSpPr txBox="1"/>
          <p:nvPr/>
        </p:nvSpPr>
        <p:spPr>
          <a:xfrm>
            <a:off x="1087476" y="4772478"/>
            <a:ext cx="18822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i="1" dirty="0"/>
              <a:t>Weighted NZCVS </a:t>
            </a:r>
            <a:br>
              <a:rPr lang="en-AU" sz="1600" i="1" dirty="0"/>
            </a:br>
            <a:r>
              <a:rPr lang="en-AU" sz="1600" i="1" dirty="0"/>
              <a:t>survey data </a:t>
            </a:r>
          </a:p>
          <a:p>
            <a:r>
              <a:rPr lang="en-AU" sz="1600" i="1" dirty="0"/>
              <a:t>~15,000 individuals</a:t>
            </a:r>
          </a:p>
        </p:txBody>
      </p:sp>
      <p:pic>
        <p:nvPicPr>
          <p:cNvPr id="15" name="Graphic 14" descr="Database with solid fill">
            <a:extLst>
              <a:ext uri="{FF2B5EF4-FFF2-40B4-BE49-F238E27FC236}">
                <a16:creationId xmlns:a16="http://schemas.microsoft.com/office/drawing/2014/main" id="{A2C310F3-A48F-42CC-9CFC-5549C9671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44814" y="3421170"/>
            <a:ext cx="1236770" cy="123677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FC7773C-D977-47FF-8EF7-F8AB1F9D01A2}"/>
              </a:ext>
            </a:extLst>
          </p:cNvPr>
          <p:cNvGrpSpPr/>
          <p:nvPr/>
        </p:nvGrpSpPr>
        <p:grpSpPr>
          <a:xfrm>
            <a:off x="7300874" y="4772478"/>
            <a:ext cx="2554326" cy="1323439"/>
            <a:chOff x="7275474" y="4549775"/>
            <a:chExt cx="2554326" cy="132343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1D06E75-B3C7-47C5-98A3-2116279022B5}"/>
                </a:ext>
              </a:extLst>
            </p:cNvPr>
            <p:cNvSpPr txBox="1"/>
            <p:nvPr/>
          </p:nvSpPr>
          <p:spPr>
            <a:xfrm>
              <a:off x="7275474" y="4549775"/>
              <a:ext cx="218681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600" i="1" dirty="0"/>
                <a:t>Administrative data for </a:t>
              </a:r>
              <a:br>
                <a:rPr lang="en-AU" sz="1600" i="1" dirty="0"/>
              </a:br>
              <a:r>
                <a:rPr lang="en-AU" sz="1600" i="1" dirty="0"/>
                <a:t>entire NZ population</a:t>
              </a:r>
            </a:p>
            <a:p>
              <a:pPr marL="285750" indent="-285750">
                <a:buClr>
                  <a:schemeClr val="accent1"/>
                </a:buClr>
                <a:buSzPct val="85000"/>
                <a:buFont typeface="Wingdings" panose="05000000000000000000" pitchFamily="2" charset="2"/>
                <a:buChar char="§"/>
              </a:pPr>
              <a:r>
                <a:rPr lang="en-AU" sz="1600" i="1" dirty="0"/>
                <a:t>Police</a:t>
              </a:r>
            </a:p>
            <a:p>
              <a:pPr marL="285750" indent="-285750">
                <a:buClr>
                  <a:schemeClr val="accent1"/>
                </a:buClr>
                <a:buSzPct val="85000"/>
                <a:buFont typeface="Wingdings" panose="05000000000000000000" pitchFamily="2" charset="2"/>
                <a:buChar char="§"/>
              </a:pPr>
              <a:r>
                <a:rPr lang="en-AU" sz="1600" i="1" dirty="0"/>
                <a:t>MSD</a:t>
              </a:r>
            </a:p>
            <a:p>
              <a:pPr marL="285750" indent="-285750">
                <a:buClr>
                  <a:schemeClr val="accent1"/>
                </a:buClr>
                <a:buSzPct val="85000"/>
                <a:buFont typeface="Wingdings" panose="05000000000000000000" pitchFamily="2" charset="2"/>
                <a:buChar char="§"/>
              </a:pPr>
              <a:r>
                <a:rPr lang="en-AU" sz="1600" i="1" dirty="0"/>
                <a:t>ACC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C4E13C7-85DB-4EC5-A1E9-E9E681C30702}"/>
                </a:ext>
              </a:extLst>
            </p:cNvPr>
            <p:cNvSpPr txBox="1"/>
            <p:nvPr/>
          </p:nvSpPr>
          <p:spPr>
            <a:xfrm>
              <a:off x="8368883" y="5034847"/>
              <a:ext cx="1460917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Clr>
                  <a:schemeClr val="accent1"/>
                </a:buClr>
                <a:buSzPct val="85000"/>
                <a:buFont typeface="Wingdings" panose="05000000000000000000" pitchFamily="2" charset="2"/>
                <a:buChar char="§"/>
              </a:pPr>
              <a:r>
                <a:rPr lang="en-AU" sz="1600" i="1" dirty="0"/>
                <a:t>Health</a:t>
              </a:r>
            </a:p>
            <a:p>
              <a:pPr marL="285750" indent="-285750">
                <a:buClr>
                  <a:schemeClr val="accent1"/>
                </a:buClr>
                <a:buSzPct val="85000"/>
                <a:buFont typeface="Wingdings" panose="05000000000000000000" pitchFamily="2" charset="2"/>
                <a:buChar char="§"/>
              </a:pPr>
              <a:r>
                <a:rPr lang="en-AU" sz="1600" i="1" dirty="0"/>
                <a:t>Education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4EA4D7F-54DB-4804-9B94-4A57CCC4CFB1}"/>
              </a:ext>
            </a:extLst>
          </p:cNvPr>
          <p:cNvGrpSpPr/>
          <p:nvPr/>
        </p:nvGrpSpPr>
        <p:grpSpPr>
          <a:xfrm>
            <a:off x="2325999" y="3634129"/>
            <a:ext cx="4657908" cy="949060"/>
            <a:chOff x="2284917" y="3489799"/>
            <a:chExt cx="4657908" cy="949060"/>
          </a:xfrm>
        </p:grpSpPr>
        <p:pic>
          <p:nvPicPr>
            <p:cNvPr id="4" name="Graphic 3" descr="Link outline">
              <a:extLst>
                <a:ext uri="{FF2B5EF4-FFF2-40B4-BE49-F238E27FC236}">
                  <a16:creationId xmlns:a16="http://schemas.microsoft.com/office/drawing/2014/main" id="{7D31D529-174D-4D9F-9D11-EDABCA54F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8842700">
              <a:off x="2284917" y="3524459"/>
              <a:ext cx="914400" cy="914400"/>
            </a:xfrm>
            <a:prstGeom prst="rect">
              <a:avLst/>
            </a:prstGeom>
          </p:spPr>
        </p:pic>
        <p:pic>
          <p:nvPicPr>
            <p:cNvPr id="17" name="Graphic 16" descr="Link outline">
              <a:extLst>
                <a:ext uri="{FF2B5EF4-FFF2-40B4-BE49-F238E27FC236}">
                  <a16:creationId xmlns:a16="http://schemas.microsoft.com/office/drawing/2014/main" id="{5DDBA04E-28EB-447A-B99B-A14EFCAF4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8842700">
              <a:off x="3024311" y="3512589"/>
              <a:ext cx="914400" cy="914400"/>
            </a:xfrm>
            <a:prstGeom prst="rect">
              <a:avLst/>
            </a:prstGeom>
          </p:spPr>
        </p:pic>
        <p:pic>
          <p:nvPicPr>
            <p:cNvPr id="18" name="Graphic 17" descr="Link outline">
              <a:extLst>
                <a:ext uri="{FF2B5EF4-FFF2-40B4-BE49-F238E27FC236}">
                  <a16:creationId xmlns:a16="http://schemas.microsoft.com/office/drawing/2014/main" id="{2110F508-4E00-40C2-BA55-58449E086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8842700">
              <a:off x="3771614" y="3500718"/>
              <a:ext cx="914400" cy="914400"/>
            </a:xfrm>
            <a:prstGeom prst="rect">
              <a:avLst/>
            </a:prstGeom>
          </p:spPr>
        </p:pic>
        <p:pic>
          <p:nvPicPr>
            <p:cNvPr id="19" name="Graphic 18" descr="Link outline">
              <a:extLst>
                <a:ext uri="{FF2B5EF4-FFF2-40B4-BE49-F238E27FC236}">
                  <a16:creationId xmlns:a16="http://schemas.microsoft.com/office/drawing/2014/main" id="{B5C872BB-19BF-4104-9276-9DA33CE40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8842700">
              <a:off x="4519226" y="3500718"/>
              <a:ext cx="914400" cy="914400"/>
            </a:xfrm>
            <a:prstGeom prst="rect">
              <a:avLst/>
            </a:prstGeom>
          </p:spPr>
        </p:pic>
        <p:pic>
          <p:nvPicPr>
            <p:cNvPr id="20" name="Graphic 19" descr="Link outline">
              <a:extLst>
                <a:ext uri="{FF2B5EF4-FFF2-40B4-BE49-F238E27FC236}">
                  <a16:creationId xmlns:a16="http://schemas.microsoft.com/office/drawing/2014/main" id="{1CECA93E-6BC6-46A7-A1B8-FB3456FCA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8842700">
              <a:off x="5266529" y="3500718"/>
              <a:ext cx="914400" cy="914400"/>
            </a:xfrm>
            <a:prstGeom prst="rect">
              <a:avLst/>
            </a:prstGeom>
          </p:spPr>
        </p:pic>
        <p:pic>
          <p:nvPicPr>
            <p:cNvPr id="21" name="Graphic 20" descr="Link outline">
              <a:extLst>
                <a:ext uri="{FF2B5EF4-FFF2-40B4-BE49-F238E27FC236}">
                  <a16:creationId xmlns:a16="http://schemas.microsoft.com/office/drawing/2014/main" id="{5BD6B986-4930-4F71-9DBA-09FB1058C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8842700">
              <a:off x="6028425" y="3489799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4829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50">
            <a:extLst>
              <a:ext uri="{FF2B5EF4-FFF2-40B4-BE49-F238E27FC236}">
                <a16:creationId xmlns:a16="http://schemas.microsoft.com/office/drawing/2014/main" id="{7B65D831-646D-40C3-A8AD-DF49E5ABD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Victims of family violence</a:t>
            </a:r>
            <a:endParaRPr lang="en-AU" dirty="0"/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C247D5C6-6240-422B-9CF8-5055D953F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99" y="1213200"/>
            <a:ext cx="7427713" cy="4920900"/>
          </a:xfrm>
        </p:spPr>
        <p:txBody>
          <a:bodyPr/>
          <a:lstStyle/>
          <a:p>
            <a:r>
              <a:rPr lang="en-GB" sz="2000" dirty="0">
                <a:solidFill>
                  <a:schemeClr val="accent1"/>
                </a:solidFill>
              </a:rPr>
              <a:t>Victims of family violence have different government service use, compared to the general population</a:t>
            </a:r>
          </a:p>
          <a:p>
            <a:r>
              <a:rPr lang="en-GB" sz="2000" dirty="0">
                <a:solidFill>
                  <a:schemeClr val="accent1"/>
                </a:solidFill>
              </a:rPr>
              <a:t>Certain types of government service use are characteristic of victims of family violence</a:t>
            </a:r>
          </a:p>
          <a:p>
            <a:pPr lvl="1"/>
            <a:r>
              <a:rPr lang="en-GB" sz="2000" dirty="0"/>
              <a:t>Sole parent support (SPS) benefit</a:t>
            </a:r>
          </a:p>
          <a:p>
            <a:pPr lvl="1"/>
            <a:r>
              <a:rPr lang="en-GB" sz="2000" dirty="0"/>
              <a:t>Mental health substance use treatment</a:t>
            </a:r>
          </a:p>
          <a:p>
            <a:pPr lvl="1"/>
            <a:r>
              <a:rPr lang="en-GB" sz="2000" dirty="0"/>
              <a:t>Mental health treatment for anxiety mood disorders</a:t>
            </a:r>
          </a:p>
          <a:p>
            <a:pPr lvl="1"/>
            <a:r>
              <a:rPr lang="en-GB" sz="2000" dirty="0"/>
              <a:t>Being proceeded by Police for an ‘Injury causing’ offence</a:t>
            </a:r>
          </a:p>
          <a:p>
            <a:pPr lvl="1"/>
            <a:r>
              <a:rPr lang="en-GB" sz="2000" dirty="0"/>
              <a:t>Reporting non-FV victimisation such as ‘Theft’</a:t>
            </a:r>
          </a:p>
          <a:p>
            <a:r>
              <a:rPr lang="en-GB" sz="2000" dirty="0"/>
              <a:t>These findings are not solely due to differences in gender </a:t>
            </a:r>
            <a:br>
              <a:rPr lang="en-GB" sz="2000" dirty="0"/>
            </a:br>
            <a:r>
              <a:rPr lang="en-GB" sz="2000" dirty="0"/>
              <a:t>and age </a:t>
            </a:r>
          </a:p>
          <a:p>
            <a:endParaRPr lang="en-GB" sz="1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4ACAF57-81DB-4D11-9B59-73ACC2C9C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NZCVS - Family Violence IDI Analysis</a:t>
            </a:r>
            <a:endParaRPr lang="en-US" dirty="0"/>
          </a:p>
        </p:txBody>
      </p:sp>
      <p:pic>
        <p:nvPicPr>
          <p:cNvPr id="1026" name="Picture 2" descr="green pine tree during daytime">
            <a:extLst>
              <a:ext uri="{FF2B5EF4-FFF2-40B4-BE49-F238E27FC236}">
                <a16:creationId xmlns:a16="http://schemas.microsoft.com/office/drawing/2014/main" id="{3A1FB16D-CA54-456C-A43F-9087D096A9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564"/>
          <a:stretch/>
        </p:blipFill>
        <p:spPr bwMode="auto">
          <a:xfrm>
            <a:off x="8112125" y="1213201"/>
            <a:ext cx="3529013" cy="492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702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113C0-5DD1-4E86-AC76-C7A3ADA32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Contact details</a:t>
            </a:r>
          </a:p>
        </p:txBody>
      </p:sp>
      <p:pic>
        <p:nvPicPr>
          <p:cNvPr id="6" name="Content Placeholder 5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5BDAE1CC-854A-493B-A200-6D74639C09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" b="936"/>
          <a:stretch/>
        </p:blipFill>
        <p:spPr>
          <a:xfrm>
            <a:off x="1015249" y="2279274"/>
            <a:ext cx="2299452" cy="2299452"/>
          </a:xfrm>
          <a:prstGeom prst="ellipse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D6FC7A-77DC-4621-9CF0-0D580AFB93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NZCVS - Family Violence IDI Analysis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095FEE-7556-4B23-B052-4CBDFE2C6924}"/>
              </a:ext>
            </a:extLst>
          </p:cNvPr>
          <p:cNvSpPr txBox="1"/>
          <p:nvPr/>
        </p:nvSpPr>
        <p:spPr>
          <a:xfrm>
            <a:off x="4777200" y="292116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000" dirty="0">
                <a:solidFill>
                  <a:srgbClr val="006EC8"/>
                </a:solidFill>
                <a:effectLst/>
                <a:ea typeface="Calibri" panose="020F0502020204030204" pitchFamily="34" charset="0"/>
              </a:rPr>
              <a:t>E</a:t>
            </a:r>
            <a:r>
              <a:rPr lang="en-AU" sz="2000" b="1" dirty="0">
                <a:solidFill>
                  <a:srgbClr val="0088CA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u="sng" dirty="0">
                <a:solidFill>
                  <a:srgbClr val="0563C1"/>
                </a:solidFill>
                <a:effectLst/>
                <a:ea typeface="Calibri" panose="020F0502020204030204" pitchFamily="34" charset="0"/>
                <a:hlinkClick r:id="rId3"/>
              </a:rPr>
              <a:t>callum.sleigh@taylorfry.co.nz</a:t>
            </a:r>
            <a:endParaRPr lang="en-AU" sz="2000" dirty="0">
              <a:effectLst/>
              <a:ea typeface="Calibri" panose="020F0502020204030204" pitchFamily="34" charset="0"/>
            </a:endParaRPr>
          </a:p>
          <a:p>
            <a:r>
              <a:rPr lang="en-AU" sz="2000" dirty="0">
                <a:solidFill>
                  <a:srgbClr val="006EC8"/>
                </a:solidFill>
                <a:effectLst/>
                <a:ea typeface="Calibri" panose="020F0502020204030204" pitchFamily="34" charset="0"/>
              </a:rPr>
              <a:t>A</a:t>
            </a:r>
            <a:r>
              <a:rPr lang="en-AU" sz="2000" dirty="0">
                <a:solidFill>
                  <a:srgbClr val="0088CA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AU" sz="2000" dirty="0">
                <a:effectLst/>
                <a:ea typeface="Calibri" panose="020F0502020204030204" pitchFamily="34" charset="0"/>
              </a:rPr>
              <a:t>Level 3, 166 Featherston Street | Wellington 6011</a:t>
            </a:r>
          </a:p>
          <a:p>
            <a:r>
              <a:rPr lang="en-AU" sz="2000" dirty="0">
                <a:solidFill>
                  <a:srgbClr val="006EC8"/>
                </a:solidFill>
                <a:effectLst/>
                <a:ea typeface="Calibri" panose="020F0502020204030204" pitchFamily="34" charset="0"/>
              </a:rPr>
              <a:t>P </a:t>
            </a:r>
            <a:r>
              <a:rPr lang="en-AU" sz="2000" dirty="0">
                <a:effectLst/>
                <a:ea typeface="Calibri" panose="020F0502020204030204" pitchFamily="34" charset="0"/>
              </a:rPr>
              <a:t>+64 4974 5578</a:t>
            </a:r>
          </a:p>
        </p:txBody>
      </p:sp>
    </p:spTree>
    <p:extLst>
      <p:ext uri="{BB962C8B-B14F-4D97-AF65-F5344CB8AC3E}">
        <p14:creationId xmlns:p14="http://schemas.microsoft.com/office/powerpoint/2010/main" val="1520355636"/>
      </p:ext>
    </p:extLst>
  </p:cSld>
  <p:clrMapOvr>
    <a:masterClrMapping/>
  </p:clrMapOvr>
</p:sld>
</file>

<file path=ppt/theme/theme1.xml><?xml version="1.0" encoding="utf-8"?>
<a:theme xmlns:a="http://schemas.openxmlformats.org/drawingml/2006/main" name="Slide masters">
  <a:themeElements>
    <a:clrScheme name="Custom 2">
      <a:dk1>
        <a:srgbClr val="231F20"/>
      </a:dk1>
      <a:lt1>
        <a:srgbClr val="FFFFFF"/>
      </a:lt1>
      <a:dk2>
        <a:srgbClr val="E7E6E6"/>
      </a:dk2>
      <a:lt2>
        <a:srgbClr val="FF6950"/>
      </a:lt2>
      <a:accent1>
        <a:srgbClr val="006EC8"/>
      </a:accent1>
      <a:accent2>
        <a:srgbClr val="00BEE6"/>
      </a:accent2>
      <a:accent3>
        <a:srgbClr val="FFDC00"/>
      </a:accent3>
      <a:accent4>
        <a:srgbClr val="993399"/>
      </a:accent4>
      <a:accent5>
        <a:srgbClr val="FF1452"/>
      </a:accent5>
      <a:accent6>
        <a:srgbClr val="00E0BF"/>
      </a:accent6>
      <a:hlink>
        <a:srgbClr val="006EC8"/>
      </a:hlink>
      <a:folHlink>
        <a:srgbClr val="231F20"/>
      </a:folHlink>
    </a:clrScheme>
    <a:fontScheme name="Taylor Fry (fonts)">
      <a:majorFont>
        <a:latin typeface="Blanco"/>
        <a:ea typeface=""/>
        <a:cs typeface=""/>
      </a:majorFont>
      <a:minorFont>
        <a:latin typeface="Blanc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defRPr sz="16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 PowerPoint" id="{ED6B6916-B035-4368-92D2-46DD8642C00A}" vid="{500BE877-3AFF-4C18-816D-FF1BA42CB4C2}"/>
    </a:ext>
  </a:extLst>
</a:theme>
</file>

<file path=ppt/theme/theme2.xml><?xml version="1.0" encoding="utf-8"?>
<a:theme xmlns:a="http://schemas.openxmlformats.org/drawingml/2006/main" name="Title slide masters">
  <a:themeElements>
    <a:clrScheme name="Taylor Fry (colours)">
      <a:dk1>
        <a:srgbClr val="231F20"/>
      </a:dk1>
      <a:lt1>
        <a:srgbClr val="FFFFFF"/>
      </a:lt1>
      <a:dk2>
        <a:srgbClr val="E7E6E6"/>
      </a:dk2>
      <a:lt2>
        <a:srgbClr val="FF6950"/>
      </a:lt2>
      <a:accent1>
        <a:srgbClr val="006EC8"/>
      </a:accent1>
      <a:accent2>
        <a:srgbClr val="00BEE6"/>
      </a:accent2>
      <a:accent3>
        <a:srgbClr val="FFDC00"/>
      </a:accent3>
      <a:accent4>
        <a:srgbClr val="993399"/>
      </a:accent4>
      <a:accent5>
        <a:srgbClr val="FF1452"/>
      </a:accent5>
      <a:accent6>
        <a:srgbClr val="00E0BF"/>
      </a:accent6>
      <a:hlink>
        <a:srgbClr val="FF6950"/>
      </a:hlink>
      <a:folHlink>
        <a:srgbClr val="000000"/>
      </a:folHlink>
    </a:clrScheme>
    <a:fontScheme name="Taylor Fry (fonts)">
      <a:majorFont>
        <a:latin typeface="Blanco"/>
        <a:ea typeface=""/>
        <a:cs typeface=""/>
      </a:majorFont>
      <a:minorFont>
        <a:latin typeface="Blanc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defRPr sz="16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 PowerPoint" id="{ED6B6916-B035-4368-92D2-46DD8642C00A}" vid="{CE187F34-C7C1-431D-8C42-6C390E27697B}"/>
    </a:ext>
  </a:extLst>
</a:theme>
</file>

<file path=ppt/theme/theme3.xml><?xml version="1.0" encoding="utf-8"?>
<a:theme xmlns:a="http://schemas.openxmlformats.org/drawingml/2006/main" name="Section divider masters">
  <a:themeElements>
    <a:clrScheme name="Taylor Fry (colours)">
      <a:dk1>
        <a:srgbClr val="231F20"/>
      </a:dk1>
      <a:lt1>
        <a:srgbClr val="FFFFFF"/>
      </a:lt1>
      <a:dk2>
        <a:srgbClr val="E7E6E6"/>
      </a:dk2>
      <a:lt2>
        <a:srgbClr val="FF6950"/>
      </a:lt2>
      <a:accent1>
        <a:srgbClr val="006EC8"/>
      </a:accent1>
      <a:accent2>
        <a:srgbClr val="00BEE6"/>
      </a:accent2>
      <a:accent3>
        <a:srgbClr val="FFDC00"/>
      </a:accent3>
      <a:accent4>
        <a:srgbClr val="993399"/>
      </a:accent4>
      <a:accent5>
        <a:srgbClr val="FF1452"/>
      </a:accent5>
      <a:accent6>
        <a:srgbClr val="00E0BF"/>
      </a:accent6>
      <a:hlink>
        <a:srgbClr val="FF6950"/>
      </a:hlink>
      <a:folHlink>
        <a:srgbClr val="000000"/>
      </a:folHlink>
    </a:clrScheme>
    <a:fontScheme name="Taylor Fry (fonts)">
      <a:majorFont>
        <a:latin typeface="Blanco"/>
        <a:ea typeface=""/>
        <a:cs typeface=""/>
      </a:majorFont>
      <a:minorFont>
        <a:latin typeface="Blanc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defRPr sz="16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 PowerPoint" id="{ED6B6916-B035-4368-92D2-46DD8642C00A}" vid="{9FD6576D-9D2B-404F-B96E-BEB33008A09D}"/>
    </a:ext>
  </a:extLst>
</a:theme>
</file>

<file path=ppt/theme/theme4.xml><?xml version="1.0" encoding="utf-8"?>
<a:theme xmlns:a="http://schemas.openxmlformats.org/drawingml/2006/main" name="Back page masters">
  <a:themeElements>
    <a:clrScheme name="Taylor Fry (colours)">
      <a:dk1>
        <a:srgbClr val="231F20"/>
      </a:dk1>
      <a:lt1>
        <a:srgbClr val="FFFFFF"/>
      </a:lt1>
      <a:dk2>
        <a:srgbClr val="E7E6E6"/>
      </a:dk2>
      <a:lt2>
        <a:srgbClr val="FF6950"/>
      </a:lt2>
      <a:accent1>
        <a:srgbClr val="006EC8"/>
      </a:accent1>
      <a:accent2>
        <a:srgbClr val="00BEE6"/>
      </a:accent2>
      <a:accent3>
        <a:srgbClr val="FFDC00"/>
      </a:accent3>
      <a:accent4>
        <a:srgbClr val="993399"/>
      </a:accent4>
      <a:accent5>
        <a:srgbClr val="FF1452"/>
      </a:accent5>
      <a:accent6>
        <a:srgbClr val="00E0BF"/>
      </a:accent6>
      <a:hlink>
        <a:srgbClr val="FF6950"/>
      </a:hlink>
      <a:folHlink>
        <a:srgbClr val="000000"/>
      </a:folHlink>
    </a:clrScheme>
    <a:fontScheme name="Taylor Fry (fonts)">
      <a:majorFont>
        <a:latin typeface="Blanco"/>
        <a:ea typeface=""/>
        <a:cs typeface=""/>
      </a:majorFont>
      <a:minorFont>
        <a:latin typeface="Blanc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defRPr sz="16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 PowerPoint" id="{ED6B6916-B035-4368-92D2-46DD8642C00A}" vid="{908E571A-4695-4040-8257-25E56F6A6D36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 PowerPoint</Template>
  <TotalTime>487</TotalTime>
  <Words>322</Words>
  <Application>Microsoft Office PowerPoint</Application>
  <PresentationFormat>Widescreen</PresentationFormat>
  <Paragraphs>52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Blanco</vt:lpstr>
      <vt:lpstr>Wingdings</vt:lpstr>
      <vt:lpstr>Calibri</vt:lpstr>
      <vt:lpstr>Arial Black</vt:lpstr>
      <vt:lpstr>Slide masters</vt:lpstr>
      <vt:lpstr>Title slide masters</vt:lpstr>
      <vt:lpstr>Section divider masters</vt:lpstr>
      <vt:lpstr>Back page masters</vt:lpstr>
      <vt:lpstr>Disclaimer!</vt:lpstr>
      <vt:lpstr>New Zealand Crime  and Victims Survey</vt:lpstr>
      <vt:lpstr>The starting point</vt:lpstr>
      <vt:lpstr>Data assets</vt:lpstr>
      <vt:lpstr>Our approach</vt:lpstr>
      <vt:lpstr>Victims of family violence</vt:lpstr>
      <vt:lpstr>Contact details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Callum Sleigh</dc:creator>
  <cp:lastModifiedBy>Callum Sleigh</cp:lastModifiedBy>
  <cp:revision>67</cp:revision>
  <dcterms:created xsi:type="dcterms:W3CDTF">2021-05-19T22:43:27Z</dcterms:created>
  <dcterms:modified xsi:type="dcterms:W3CDTF">2021-05-27T04:51:11Z</dcterms:modified>
</cp:coreProperties>
</file>

<file path=docProps/thumbnail.jpeg>
</file>